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handoutMasterIdLst>
    <p:handoutMasterId r:id="rId24"/>
  </p:handoutMasterIdLst>
  <p:sldIdLst>
    <p:sldId id="261" r:id="rId2"/>
    <p:sldId id="290" r:id="rId3"/>
    <p:sldId id="291" r:id="rId4"/>
    <p:sldId id="279" r:id="rId5"/>
    <p:sldId id="316" r:id="rId6"/>
    <p:sldId id="317" r:id="rId7"/>
    <p:sldId id="295" r:id="rId8"/>
    <p:sldId id="292" r:id="rId9"/>
    <p:sldId id="293" r:id="rId10"/>
    <p:sldId id="283" r:id="rId11"/>
    <p:sldId id="313" r:id="rId12"/>
    <p:sldId id="314" r:id="rId13"/>
    <p:sldId id="296" r:id="rId14"/>
    <p:sldId id="319" r:id="rId15"/>
    <p:sldId id="321" r:id="rId16"/>
    <p:sldId id="320" r:id="rId17"/>
    <p:sldId id="318" r:id="rId18"/>
    <p:sldId id="310" r:id="rId19"/>
    <p:sldId id="285" r:id="rId20"/>
    <p:sldId id="311" r:id="rId21"/>
    <p:sldId id="288"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90" autoAdjust="0"/>
  </p:normalViewPr>
  <p:slideViewPr>
    <p:cSldViewPr>
      <p:cViewPr varScale="1">
        <p:scale>
          <a:sx n="85" d="100"/>
          <a:sy n="85" d="100"/>
        </p:scale>
        <p:origin x="1406"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5" d="100"/>
          <a:sy n="55" d="100"/>
        </p:scale>
        <p:origin x="-2904"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3472FC0-3A6E-4FDF-98C7-05D53ADA3185}" type="datetimeFigureOut">
              <a:rPr lang="en-US" smtClean="0"/>
              <a:pPr/>
              <a:t>4/26/2022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7E15A7B-879F-45B5-9291-0F55AE53DB35}" type="slidenum">
              <a:rPr lang="en-US" smtClean="0"/>
              <a:pPr/>
              <a:t>‹#›</a:t>
            </a:fld>
            <a:endParaRPr lang="en-US"/>
          </a:p>
        </p:txBody>
      </p:sp>
    </p:spTree>
    <p:extLst>
      <p:ext uri="{BB962C8B-B14F-4D97-AF65-F5344CB8AC3E}">
        <p14:creationId xmlns:p14="http://schemas.microsoft.com/office/powerpoint/2010/main" val="239231463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F44B48-72A2-4A15-9A9B-0DA2BF7C6B02}" type="datetimeFigureOut">
              <a:rPr lang="en-US" smtClean="0"/>
              <a:pPr/>
              <a:t>4/26/2022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238FA3-189B-4AA8-9E46-1FED810FB611}" type="slidenum">
              <a:rPr lang="en-US" smtClean="0"/>
              <a:pPr/>
              <a:t>‹#›</a:t>
            </a:fld>
            <a:endParaRPr lang="en-US"/>
          </a:p>
        </p:txBody>
      </p:sp>
    </p:spTree>
    <p:extLst>
      <p:ext uri="{BB962C8B-B14F-4D97-AF65-F5344CB8AC3E}">
        <p14:creationId xmlns:p14="http://schemas.microsoft.com/office/powerpoint/2010/main" val="7986168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238FA3-189B-4AA8-9E46-1FED810FB611}" type="slidenum">
              <a:rPr lang="en-US" smtClean="0"/>
              <a:pPr/>
              <a:t>6</a:t>
            </a:fld>
            <a:endParaRPr lang="en-US"/>
          </a:p>
        </p:txBody>
      </p:sp>
    </p:spTree>
    <p:extLst>
      <p:ext uri="{BB962C8B-B14F-4D97-AF65-F5344CB8AC3E}">
        <p14:creationId xmlns:p14="http://schemas.microsoft.com/office/powerpoint/2010/main" val="21652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26EC765-4EEE-40D6-8764-C358A9B0EA2D}"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39697819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A40CD3-6E5F-40AF-B983-BCBC5BE7EFA8}"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0500423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4D0355-2878-40EF-BB47-0AEFF38312E9}"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1066861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2414E9F-A237-4082-B37B-D926ADB268EE}"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383148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9643EF-B253-4651-964D-5C22C18A1755}"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1244091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9EAEA68-FEEF-400D-AE97-0743E2B01B36}" type="datetime3">
              <a:rPr lang="en-US" smtClean="0"/>
              <a:pPr/>
              <a:t>26 April 2022</a:t>
            </a:fld>
            <a:endParaRPr lang="en-US"/>
          </a:p>
        </p:txBody>
      </p:sp>
      <p:sp>
        <p:nvSpPr>
          <p:cNvPr id="6" name="Footer Placeholder 5"/>
          <p:cNvSpPr>
            <a:spLocks noGrp="1"/>
          </p:cNvSpPr>
          <p:nvPr>
            <p:ph type="ftr" sz="quarter" idx="11"/>
          </p:nvPr>
        </p:nvSpPr>
        <p:spPr/>
        <p:txBody>
          <a:bodyPr/>
          <a:lstStyle/>
          <a:p>
            <a:r>
              <a:rPr lang="en-US"/>
              <a:t>Department of CSE</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30179001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04555E2-DE6E-4EB6-8DFA-DC17E6D6B29D}" type="datetime3">
              <a:rPr lang="en-US" smtClean="0"/>
              <a:pPr/>
              <a:t>26 April 2022</a:t>
            </a:fld>
            <a:endParaRPr lang="en-US"/>
          </a:p>
        </p:txBody>
      </p:sp>
      <p:sp>
        <p:nvSpPr>
          <p:cNvPr id="8" name="Footer Placeholder 7"/>
          <p:cNvSpPr>
            <a:spLocks noGrp="1"/>
          </p:cNvSpPr>
          <p:nvPr>
            <p:ph type="ftr" sz="quarter" idx="11"/>
          </p:nvPr>
        </p:nvSpPr>
        <p:spPr/>
        <p:txBody>
          <a:bodyPr/>
          <a:lstStyle/>
          <a:p>
            <a:r>
              <a:rPr lang="en-US"/>
              <a:t>Department of CSE</a:t>
            </a:r>
          </a:p>
        </p:txBody>
      </p:sp>
      <p:sp>
        <p:nvSpPr>
          <p:cNvPr id="9" name="Slide Number Placeholder 8"/>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240346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A9C9DA3-207B-4128-A780-0899C9C276AD}" type="datetime3">
              <a:rPr lang="en-US" smtClean="0"/>
              <a:pPr/>
              <a:t>26 April 2022</a:t>
            </a:fld>
            <a:endParaRPr lang="en-US"/>
          </a:p>
        </p:txBody>
      </p:sp>
      <p:sp>
        <p:nvSpPr>
          <p:cNvPr id="4" name="Footer Placeholder 3"/>
          <p:cNvSpPr>
            <a:spLocks noGrp="1"/>
          </p:cNvSpPr>
          <p:nvPr>
            <p:ph type="ftr" sz="quarter" idx="11"/>
          </p:nvPr>
        </p:nvSpPr>
        <p:spPr/>
        <p:txBody>
          <a:bodyPr/>
          <a:lstStyle/>
          <a:p>
            <a:r>
              <a:rPr lang="en-US"/>
              <a:t>Department of CSE</a:t>
            </a:r>
          </a:p>
        </p:txBody>
      </p:sp>
      <p:sp>
        <p:nvSpPr>
          <p:cNvPr id="5" name="Slide Number Placeholder 4"/>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788019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28E112-8377-45A9-BD19-18629BBD0547}" type="datetime3">
              <a:rPr lang="en-US" smtClean="0"/>
              <a:pPr/>
              <a:t>26 April 2022</a:t>
            </a:fld>
            <a:endParaRPr lang="en-US"/>
          </a:p>
        </p:txBody>
      </p:sp>
      <p:sp>
        <p:nvSpPr>
          <p:cNvPr id="3" name="Footer Placeholder 2"/>
          <p:cNvSpPr>
            <a:spLocks noGrp="1"/>
          </p:cNvSpPr>
          <p:nvPr>
            <p:ph type="ftr" sz="quarter" idx="11"/>
          </p:nvPr>
        </p:nvSpPr>
        <p:spPr/>
        <p:txBody>
          <a:bodyPr/>
          <a:lstStyle/>
          <a:p>
            <a:r>
              <a:rPr lang="en-US"/>
              <a:t>Department of CSE</a:t>
            </a:r>
          </a:p>
        </p:txBody>
      </p:sp>
      <p:sp>
        <p:nvSpPr>
          <p:cNvPr id="4" name="Slide Number Placeholder 3"/>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3352883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89DA7BD-A364-4835-B5C3-69F4869872EB}" type="datetime3">
              <a:rPr lang="en-US" smtClean="0"/>
              <a:pPr/>
              <a:t>26 April 2022</a:t>
            </a:fld>
            <a:endParaRPr lang="en-US"/>
          </a:p>
        </p:txBody>
      </p:sp>
      <p:sp>
        <p:nvSpPr>
          <p:cNvPr id="6" name="Footer Placeholder 5"/>
          <p:cNvSpPr>
            <a:spLocks noGrp="1"/>
          </p:cNvSpPr>
          <p:nvPr>
            <p:ph type="ftr" sz="quarter" idx="11"/>
          </p:nvPr>
        </p:nvSpPr>
        <p:spPr/>
        <p:txBody>
          <a:bodyPr/>
          <a:lstStyle/>
          <a:p>
            <a:r>
              <a:rPr lang="en-US"/>
              <a:t>Department of CSE</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73928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3E59191-5CCA-41B9-93A5-50C4E62DD0DE}" type="datetime3">
              <a:rPr lang="en-US" smtClean="0"/>
              <a:pPr/>
              <a:t>26 April 2022</a:t>
            </a:fld>
            <a:endParaRPr lang="en-US"/>
          </a:p>
        </p:txBody>
      </p:sp>
      <p:sp>
        <p:nvSpPr>
          <p:cNvPr id="6" name="Footer Placeholder 5"/>
          <p:cNvSpPr>
            <a:spLocks noGrp="1"/>
          </p:cNvSpPr>
          <p:nvPr>
            <p:ph type="ftr" sz="quarter" idx="11"/>
          </p:nvPr>
        </p:nvSpPr>
        <p:spPr/>
        <p:txBody>
          <a:bodyPr/>
          <a:lstStyle/>
          <a:p>
            <a:r>
              <a:rPr lang="en-US"/>
              <a:t>Department of CSE</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4522694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8940" y="228600"/>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2E2D50-3CC8-4828-A0F7-4352819C0BDB}" type="datetime3">
              <a:rPr lang="en-US" smtClean="0"/>
              <a:pPr/>
              <a:t>26 April 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Department of CSE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28076C-CE04-4A00-BFAA-A90EA8355859}" type="slidenum">
              <a:rPr lang="en-US" smtClean="0"/>
              <a:pPr/>
              <a:t>‹#›</a:t>
            </a:fld>
            <a:endParaRPr lang="en-US"/>
          </a:p>
        </p:txBody>
      </p:sp>
      <p:sp>
        <p:nvSpPr>
          <p:cNvPr id="8" name="Rectangle 7"/>
          <p:cNvSpPr/>
          <p:nvPr userDrawn="1"/>
        </p:nvSpPr>
        <p:spPr>
          <a:xfrm>
            <a:off x="298940" y="177143"/>
            <a:ext cx="8610600" cy="6553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p:cNvCxnSpPr/>
          <p:nvPr userDrawn="1"/>
        </p:nvCxnSpPr>
        <p:spPr>
          <a:xfrm>
            <a:off x="298940" y="1219200"/>
            <a:ext cx="8610600" cy="1588"/>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23151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hyperlink" Target="https://flask.palletsprojects.com/en/2.1.x/" TargetMode="External"/><Relationship Id="rId13" Type="http://schemas.openxmlformats.org/officeDocument/2006/relationships/hyperlink" Target="https://www.youtube.com/watch?v=Z1RJmh_OqeA" TargetMode="External"/><Relationship Id="rId3" Type="http://schemas.openxmlformats.org/officeDocument/2006/relationships/hyperlink" Target="https://numpy.org/doc/stable/numpy-user.pdf" TargetMode="External"/><Relationship Id="rId7" Type="http://schemas.openxmlformats.org/officeDocument/2006/relationships/hyperlink" Target="https://scikit-learn.org/stable/modules/generated/sklearn.ensemble.RandomForestClassifier.html" TargetMode="External"/><Relationship Id="rId12" Type="http://schemas.openxmlformats.org/officeDocument/2006/relationships/hyperlink" Target="https://www.youtube.com/watch?v=ok2s1vV9XW0" TargetMode="External"/><Relationship Id="rId2" Type="http://schemas.openxmlformats.org/officeDocument/2006/relationships/hyperlink" Target="https://docs.python.org/3.9/" TargetMode="External"/><Relationship Id="rId1" Type="http://schemas.openxmlformats.org/officeDocument/2006/relationships/slideLayout" Target="../slideLayouts/slideLayout2.xml"/><Relationship Id="rId6" Type="http://schemas.openxmlformats.org/officeDocument/2006/relationships/hyperlink" Target="https://scikit-learn.org/stable/modules/generated/sklearn.linear_model.LinearRegression.html" TargetMode="External"/><Relationship Id="rId11" Type="http://schemas.openxmlformats.org/officeDocument/2006/relationships/hyperlink" Target="https://www.youtube.com/watch?v=E5RjzSK0fvY" TargetMode="External"/><Relationship Id="rId5" Type="http://schemas.openxmlformats.org/officeDocument/2006/relationships/hyperlink" Target="https://matplotlib.org/stable/tutorials/index.html" TargetMode="External"/><Relationship Id="rId10" Type="http://schemas.openxmlformats.org/officeDocument/2006/relationships/hyperlink" Target="https://www.youtube.com/watch?v=rN0TREj8G7U&amp;list=PLUcmakntVocWGSKXIsUn1J7Wm9ekpZ87G" TargetMode="External"/><Relationship Id="rId4" Type="http://schemas.openxmlformats.org/officeDocument/2006/relationships/hyperlink" Target="https://pandas.pydata.org/docs/user_guide/index.html#user-guide" TargetMode="External"/><Relationship Id="rId9" Type="http://schemas.openxmlformats.org/officeDocument/2006/relationships/hyperlink" Target="https://www.youtube.com/watch?v=CmorAWRsCAw&amp;list=PLeo1K3hjS3uuASpe-1LjfG5f14Bnozjwy"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lstStyle/>
          <a:p>
            <a:pPr algn="l"/>
            <a:r>
              <a:rPr lang="en-US" dirty="0">
                <a:latin typeface="Arial" pitchFamily="34" charset="0"/>
                <a:cs typeface="Arial" pitchFamily="34" charset="0"/>
              </a:rPr>
              <a:t> </a:t>
            </a:r>
          </a:p>
        </p:txBody>
      </p:sp>
      <p:sp>
        <p:nvSpPr>
          <p:cNvPr id="3" name="Content Placeholder 2"/>
          <p:cNvSpPr>
            <a:spLocks noGrp="1"/>
          </p:cNvSpPr>
          <p:nvPr>
            <p:ph idx="1"/>
          </p:nvPr>
        </p:nvSpPr>
        <p:spPr>
          <a:xfrm>
            <a:off x="609600" y="1600200"/>
            <a:ext cx="8229600" cy="4525963"/>
          </a:xfrm>
        </p:spPr>
        <p:txBody>
          <a:bodyPr/>
          <a:lstStyle/>
          <a:p>
            <a:pPr>
              <a:buNone/>
            </a:pPr>
            <a:r>
              <a:rPr lang="en-US" dirty="0"/>
              <a:t> </a:t>
            </a:r>
          </a:p>
        </p:txBody>
      </p:sp>
      <p:sp>
        <p:nvSpPr>
          <p:cNvPr id="4" name="Date Placeholder 3"/>
          <p:cNvSpPr>
            <a:spLocks noGrp="1"/>
          </p:cNvSpPr>
          <p:nvPr>
            <p:ph type="dt" sz="half" idx="10"/>
          </p:nvPr>
        </p:nvSpPr>
        <p:spPr/>
        <p:txBody>
          <a:bodyPr/>
          <a:lstStyle/>
          <a:p>
            <a:fld id="{00770AC0-521A-4761-B605-21BC84785148}" type="datetime3">
              <a:rPr lang="en-US" sz="1600" b="1" smtClean="0"/>
              <a:pPr/>
              <a:t>26 April 2022</a:t>
            </a:fld>
            <a:endParaRPr lang="en-US" sz="1600" b="1" dirty="0"/>
          </a:p>
        </p:txBody>
      </p:sp>
      <p:sp>
        <p:nvSpPr>
          <p:cNvPr id="5" name="Footer Placeholder 4"/>
          <p:cNvSpPr>
            <a:spLocks noGrp="1"/>
          </p:cNvSpPr>
          <p:nvPr>
            <p:ph type="ftr" sz="quarter" idx="11"/>
          </p:nvPr>
        </p:nvSpPr>
        <p:spPr/>
        <p:txBody>
          <a:bodyPr/>
          <a:lstStyle/>
          <a:p>
            <a:r>
              <a:rPr lang="en-US" sz="1600" b="1" dirty="0"/>
              <a:t>Department of CSE</a:t>
            </a:r>
          </a:p>
        </p:txBody>
      </p:sp>
      <p:sp>
        <p:nvSpPr>
          <p:cNvPr id="6" name="Slide Number Placeholder 5"/>
          <p:cNvSpPr>
            <a:spLocks noGrp="1"/>
          </p:cNvSpPr>
          <p:nvPr>
            <p:ph type="sldNum" sz="quarter" idx="12"/>
          </p:nvPr>
        </p:nvSpPr>
        <p:spPr/>
        <p:txBody>
          <a:bodyPr/>
          <a:lstStyle/>
          <a:p>
            <a:fld id="{C0EC1BDC-9B67-430D-970A-E36C75175141}" type="slidenum">
              <a:rPr lang="en-US" sz="1600" smtClean="0"/>
              <a:pPr/>
              <a:t>1</a:t>
            </a:fld>
            <a:endParaRPr lang="en-US" sz="1600" dirty="0"/>
          </a:p>
        </p:txBody>
      </p:sp>
      <p:sp>
        <p:nvSpPr>
          <p:cNvPr id="7" name="Rectangle 6"/>
          <p:cNvSpPr/>
          <p:nvPr/>
        </p:nvSpPr>
        <p:spPr>
          <a:xfrm>
            <a:off x="1295400" y="1905000"/>
            <a:ext cx="6518845" cy="523220"/>
          </a:xfrm>
          <a:prstGeom prst="rect">
            <a:avLst/>
          </a:prstGeom>
        </p:spPr>
        <p:txBody>
          <a:bodyPr wrap="square">
            <a:spAutoFit/>
          </a:bodyPr>
          <a:lstStyle/>
          <a:p>
            <a:pPr algn="ctr"/>
            <a:r>
              <a:rPr lang="en-US" sz="2800" b="1" dirty="0"/>
              <a:t>House Rent Prediction</a:t>
            </a:r>
          </a:p>
        </p:txBody>
      </p:sp>
      <p:sp>
        <p:nvSpPr>
          <p:cNvPr id="8" name="Rectangle 7"/>
          <p:cNvSpPr/>
          <p:nvPr/>
        </p:nvSpPr>
        <p:spPr>
          <a:xfrm>
            <a:off x="762000" y="3048000"/>
            <a:ext cx="6400800" cy="1426031"/>
          </a:xfrm>
          <a:prstGeom prst="rect">
            <a:avLst/>
          </a:prstGeom>
        </p:spPr>
        <p:txBody>
          <a:bodyPr wrap="square">
            <a:spAutoFit/>
          </a:bodyPr>
          <a:lstStyle/>
          <a:p>
            <a:r>
              <a:rPr lang="en-US" dirty="0">
                <a:latin typeface="Arial" pitchFamily="34" charset="0"/>
                <a:cs typeface="Arial" pitchFamily="34" charset="0"/>
              </a:rPr>
              <a:t>Project Supervisor: </a:t>
            </a:r>
            <a:r>
              <a:rPr lang="en-US" sz="1600" dirty="0">
                <a:latin typeface="Arial" pitchFamily="34" charset="0"/>
                <a:cs typeface="Arial" pitchFamily="34" charset="0"/>
              </a:rPr>
              <a:t>Ms. Lakshmi Priya</a:t>
            </a:r>
            <a:endParaRPr lang="en-US" dirty="0">
              <a:latin typeface="Arial" pitchFamily="34" charset="0"/>
              <a:cs typeface="Arial" pitchFamily="34" charset="0"/>
            </a:endParaRPr>
          </a:p>
          <a:p>
            <a:endParaRPr lang="en-US" dirty="0">
              <a:latin typeface="Arial" pitchFamily="34" charset="0"/>
              <a:cs typeface="Arial" pitchFamily="34" charset="0"/>
            </a:endParaRPr>
          </a:p>
          <a:p>
            <a:pPr>
              <a:lnSpc>
                <a:spcPct val="150000"/>
              </a:lnSpc>
            </a:pPr>
            <a:r>
              <a:rPr lang="en-US" dirty="0">
                <a:latin typeface="Arial" pitchFamily="34" charset="0"/>
                <a:cs typeface="Arial" pitchFamily="34" charset="0"/>
              </a:rPr>
              <a:t>Name of the Student: Mr. Ravipati Abhiram</a:t>
            </a:r>
          </a:p>
          <a:p>
            <a:pPr>
              <a:lnSpc>
                <a:spcPct val="150000"/>
              </a:lnSpc>
            </a:pPr>
            <a:r>
              <a:rPr lang="en-US" dirty="0">
                <a:latin typeface="Arial" pitchFamily="34" charset="0"/>
                <a:cs typeface="Arial" pitchFamily="34" charset="0"/>
              </a:rPr>
              <a:t>Register Number: 39110840</a:t>
            </a:r>
          </a:p>
        </p:txBody>
      </p:sp>
      <p:pic>
        <p:nvPicPr>
          <p:cNvPr id="9" name="Picture 8" descr="new letter head July30_2020.png"/>
          <p:cNvPicPr/>
          <p:nvPr/>
        </p:nvPicPr>
        <p:blipFill>
          <a:blip r:embed="rId2" cstate="print"/>
          <a:stretch>
            <a:fillRect/>
          </a:stretch>
        </p:blipFill>
        <p:spPr>
          <a:xfrm>
            <a:off x="228600" y="1"/>
            <a:ext cx="8686800" cy="17525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D9E4403-D133-4E34-8516-5B0E43270005}"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10</a:t>
            </a:fld>
            <a:endParaRPr lang="en-US"/>
          </a:p>
        </p:txBody>
      </p:sp>
      <p:sp>
        <p:nvSpPr>
          <p:cNvPr id="7" name="Title 1"/>
          <p:cNvSpPr>
            <a:spLocks noGrp="1"/>
          </p:cNvSpPr>
          <p:nvPr>
            <p:ph type="title"/>
          </p:nvPr>
        </p:nvSpPr>
        <p:spPr>
          <a:xfrm>
            <a:off x="381000" y="533400"/>
            <a:ext cx="8229600" cy="503238"/>
          </a:xfrm>
        </p:spPr>
        <p:txBody>
          <a:bodyPr>
            <a:normAutofit fontScale="90000"/>
          </a:bodyPr>
          <a:lstStyle/>
          <a:p>
            <a:pPr algn="l"/>
            <a:r>
              <a:rPr lang="en-US" dirty="0">
                <a:solidFill>
                  <a:srgbClr val="C00000"/>
                </a:solidFill>
                <a:latin typeface="Arial" pitchFamily="34" charset="0"/>
                <a:cs typeface="Arial" pitchFamily="34" charset="0"/>
              </a:rPr>
              <a:t>Methodology</a:t>
            </a:r>
          </a:p>
        </p:txBody>
      </p:sp>
      <p:sp>
        <p:nvSpPr>
          <p:cNvPr id="8" name="Content Placeholder 2"/>
          <p:cNvSpPr>
            <a:spLocks noGrp="1"/>
          </p:cNvSpPr>
          <p:nvPr>
            <p:ph idx="1"/>
          </p:nvPr>
        </p:nvSpPr>
        <p:spPr>
          <a:xfrm>
            <a:off x="457200" y="1371600"/>
            <a:ext cx="8305800" cy="5029200"/>
          </a:xfrm>
        </p:spPr>
        <p:txBody>
          <a:bodyPr>
            <a:normAutofit/>
          </a:bodyPr>
          <a:lstStyle/>
          <a:p>
            <a:pPr marL="0" indent="0" algn="just">
              <a:lnSpc>
                <a:spcPct val="150000"/>
              </a:lnSpc>
              <a:buNone/>
            </a:pPr>
            <a:r>
              <a:rPr lang="en-US" sz="1800" b="1" dirty="0">
                <a:effectLst/>
                <a:latin typeface="Arial" panose="020B0604020202020204" pitchFamily="34" charset="0"/>
                <a:ea typeface="Arial" panose="020B0604020202020204" pitchFamily="34" charset="0"/>
              </a:rPr>
              <a:t>1) Data Collection:</a:t>
            </a:r>
          </a:p>
          <a:p>
            <a:pPr algn="just">
              <a:lnSpc>
                <a:spcPct val="150000"/>
              </a:lnSpc>
            </a:pPr>
            <a:r>
              <a:rPr lang="en-US" sz="1800" dirty="0">
                <a:effectLst/>
                <a:latin typeface="Arial" panose="020B0604020202020204" pitchFamily="34" charset="0"/>
                <a:ea typeface="Arial" panose="020B0604020202020204" pitchFamily="34" charset="0"/>
              </a:rPr>
              <a:t>The first step in any kind of Machine Learning Project is Data Collection. In order to make anu prediction model. </a:t>
            </a:r>
          </a:p>
          <a:p>
            <a:pPr algn="just">
              <a:lnSpc>
                <a:spcPct val="150000"/>
              </a:lnSpc>
            </a:pPr>
            <a:r>
              <a:rPr lang="en-US" sz="1800" dirty="0">
                <a:effectLst/>
                <a:latin typeface="Arial" panose="020B0604020202020204" pitchFamily="34" charset="0"/>
                <a:ea typeface="Arial" panose="020B0604020202020204" pitchFamily="34" charset="0"/>
              </a:rPr>
              <a:t>We need large amount of data on which we can apply various techniques to reach to a particular conclusion. </a:t>
            </a:r>
          </a:p>
          <a:p>
            <a:pPr algn="just">
              <a:lnSpc>
                <a:spcPct val="150000"/>
              </a:lnSpc>
            </a:pPr>
            <a:r>
              <a:rPr lang="en-US" sz="1800" dirty="0">
                <a:effectLst/>
                <a:latin typeface="Arial" panose="020B0604020202020204" pitchFamily="34" charset="0"/>
                <a:ea typeface="Arial" panose="020B0604020202020204" pitchFamily="34" charset="0"/>
              </a:rPr>
              <a:t>It is advised to take large amount of data because, larger the data greater the accuracy in the result. </a:t>
            </a:r>
          </a:p>
          <a:p>
            <a:pPr algn="just">
              <a:lnSpc>
                <a:spcPct val="150000"/>
              </a:lnSpc>
            </a:pPr>
            <a:r>
              <a:rPr lang="en-US" sz="1800" dirty="0">
                <a:effectLst/>
                <a:latin typeface="Arial" panose="020B0604020202020204" pitchFamily="34" charset="0"/>
                <a:ea typeface="Arial" panose="020B0604020202020204" pitchFamily="34" charset="0"/>
              </a:rPr>
              <a:t>We have taken the dataset from Kaggle which contains the data of Hyderabad Houses.</a:t>
            </a:r>
            <a:endParaRPr lang="en-IN" sz="18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12503618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D9E4403-D133-4E34-8516-5B0E43270005}"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11</a:t>
            </a:fld>
            <a:endParaRPr lang="en-US"/>
          </a:p>
        </p:txBody>
      </p:sp>
      <p:sp>
        <p:nvSpPr>
          <p:cNvPr id="7" name="Title 1"/>
          <p:cNvSpPr>
            <a:spLocks noGrp="1"/>
          </p:cNvSpPr>
          <p:nvPr>
            <p:ph type="title"/>
          </p:nvPr>
        </p:nvSpPr>
        <p:spPr>
          <a:xfrm>
            <a:off x="381000" y="533400"/>
            <a:ext cx="8229600" cy="503238"/>
          </a:xfrm>
        </p:spPr>
        <p:txBody>
          <a:bodyPr>
            <a:normAutofit fontScale="90000"/>
          </a:bodyPr>
          <a:lstStyle/>
          <a:p>
            <a:pPr algn="l"/>
            <a:r>
              <a:rPr lang="en-US" dirty="0">
                <a:solidFill>
                  <a:srgbClr val="C00000"/>
                </a:solidFill>
                <a:latin typeface="Arial" pitchFamily="34" charset="0"/>
                <a:cs typeface="Arial" pitchFamily="34" charset="0"/>
              </a:rPr>
              <a:t>Methodology</a:t>
            </a:r>
          </a:p>
        </p:txBody>
      </p:sp>
      <p:sp>
        <p:nvSpPr>
          <p:cNvPr id="8" name="Content Placeholder 2"/>
          <p:cNvSpPr>
            <a:spLocks noGrp="1"/>
          </p:cNvSpPr>
          <p:nvPr>
            <p:ph idx="1"/>
          </p:nvPr>
        </p:nvSpPr>
        <p:spPr>
          <a:xfrm>
            <a:off x="457200" y="1371600"/>
            <a:ext cx="8305800" cy="5029200"/>
          </a:xfrm>
        </p:spPr>
        <p:txBody>
          <a:bodyPr>
            <a:normAutofit fontScale="85000" lnSpcReduction="10000"/>
          </a:bodyPr>
          <a:lstStyle/>
          <a:p>
            <a:pPr marL="0" indent="0" algn="just">
              <a:lnSpc>
                <a:spcPct val="150000"/>
              </a:lnSpc>
              <a:buNone/>
            </a:pPr>
            <a:r>
              <a:rPr lang="en-US" sz="1800" b="1" dirty="0">
                <a:effectLst/>
                <a:latin typeface="Arial" panose="020B0604020202020204" pitchFamily="34" charset="0"/>
                <a:ea typeface="Arial" panose="020B0604020202020204" pitchFamily="34" charset="0"/>
              </a:rPr>
              <a:t>2) Data Pre-Processing:</a:t>
            </a:r>
            <a:endParaRPr lang="en-IN" sz="1800" b="1" dirty="0">
              <a:latin typeface="Arial" panose="020B0604020202020204" pitchFamily="34" charset="0"/>
              <a:ea typeface="Arial" panose="020B0604020202020204" pitchFamily="34" charset="0"/>
            </a:endParaRPr>
          </a:p>
          <a:p>
            <a:pPr algn="just">
              <a:lnSpc>
                <a:spcPct val="150000"/>
              </a:lnSpc>
            </a:pPr>
            <a:r>
              <a:rPr lang="en-US" sz="1800" dirty="0">
                <a:effectLst/>
                <a:latin typeface="Arial" panose="020B0604020202020204" pitchFamily="34" charset="0"/>
                <a:ea typeface="Arial" panose="020B0604020202020204" pitchFamily="34" charset="0"/>
              </a:rPr>
              <a:t>The second step after collecting Data is Data Processing. Data directly obtained from a data source such as dataset is known as Raw data. </a:t>
            </a:r>
          </a:p>
          <a:p>
            <a:pPr algn="just">
              <a:lnSpc>
                <a:spcPct val="150000"/>
              </a:lnSpc>
            </a:pPr>
            <a:r>
              <a:rPr lang="en-US" sz="1800" dirty="0">
                <a:effectLst/>
                <a:latin typeface="Arial" panose="020B0604020202020204" pitchFamily="34" charset="0"/>
                <a:ea typeface="Arial" panose="020B0604020202020204" pitchFamily="34" charset="0"/>
              </a:rPr>
              <a:t>Raw data can’t be used directly for visualization, so the data needs to be processed and converted into useful data. Data Pre Processing is the process of translating the Raw data into Useful data by conscientiously checking for errors and eliminating redundant, incomplete, or incorrect data. </a:t>
            </a:r>
          </a:p>
          <a:p>
            <a:pPr algn="just">
              <a:lnSpc>
                <a:spcPct val="150000"/>
              </a:lnSpc>
            </a:pPr>
            <a:r>
              <a:rPr lang="en-US" sz="1800" dirty="0">
                <a:effectLst/>
                <a:latin typeface="Arial" panose="020B0604020202020204" pitchFamily="34" charset="0"/>
                <a:ea typeface="Arial" panose="020B0604020202020204" pitchFamily="34" charset="0"/>
              </a:rPr>
              <a:t>The columns which are not helpful in predicting are removed. If any of the columns contain null values those null values are needed to be omitted or replaced with some valid value like mean of the data in that particular column. After that, feature engineering must performed to transform raw data into features that can be used in supervised learning. Then, Outlier detection must be done on the data. </a:t>
            </a:r>
          </a:p>
          <a:p>
            <a:pPr algn="just">
              <a:lnSpc>
                <a:spcPct val="150000"/>
              </a:lnSpc>
            </a:pPr>
            <a:r>
              <a:rPr lang="en-US" sz="1800" dirty="0">
                <a:effectLst/>
                <a:latin typeface="Arial" panose="020B0604020202020204" pitchFamily="34" charset="0"/>
                <a:ea typeface="Arial" panose="020B0604020202020204" pitchFamily="34" charset="0"/>
              </a:rPr>
              <a:t>After the outlier detection, One hot encoding must be done to convert categorical variables into a form that could be provided to ML algorithms to perform better.</a:t>
            </a:r>
            <a:endParaRPr lang="en-IN" sz="18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31386102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D9E4403-D133-4E34-8516-5B0E43270005}"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12</a:t>
            </a:fld>
            <a:endParaRPr lang="en-US"/>
          </a:p>
        </p:txBody>
      </p:sp>
      <p:sp>
        <p:nvSpPr>
          <p:cNvPr id="7" name="Title 1"/>
          <p:cNvSpPr>
            <a:spLocks noGrp="1"/>
          </p:cNvSpPr>
          <p:nvPr>
            <p:ph type="title"/>
          </p:nvPr>
        </p:nvSpPr>
        <p:spPr>
          <a:xfrm>
            <a:off x="381000" y="533400"/>
            <a:ext cx="8229600" cy="503238"/>
          </a:xfrm>
        </p:spPr>
        <p:txBody>
          <a:bodyPr>
            <a:normAutofit fontScale="90000"/>
          </a:bodyPr>
          <a:lstStyle/>
          <a:p>
            <a:pPr algn="l"/>
            <a:r>
              <a:rPr lang="en-US" dirty="0">
                <a:solidFill>
                  <a:srgbClr val="C00000"/>
                </a:solidFill>
                <a:latin typeface="Arial" pitchFamily="34" charset="0"/>
                <a:cs typeface="Arial" pitchFamily="34" charset="0"/>
              </a:rPr>
              <a:t>Methodology</a:t>
            </a:r>
          </a:p>
        </p:txBody>
      </p:sp>
      <p:sp>
        <p:nvSpPr>
          <p:cNvPr id="8" name="Content Placeholder 2"/>
          <p:cNvSpPr>
            <a:spLocks noGrp="1"/>
          </p:cNvSpPr>
          <p:nvPr>
            <p:ph idx="1"/>
          </p:nvPr>
        </p:nvSpPr>
        <p:spPr>
          <a:xfrm>
            <a:off x="457200" y="1371600"/>
            <a:ext cx="8305800" cy="5029200"/>
          </a:xfrm>
        </p:spPr>
        <p:txBody>
          <a:bodyPr>
            <a:normAutofit/>
          </a:bodyPr>
          <a:lstStyle/>
          <a:p>
            <a:pPr marL="0" indent="0" algn="just">
              <a:lnSpc>
                <a:spcPct val="150000"/>
              </a:lnSpc>
              <a:buNone/>
            </a:pPr>
            <a:r>
              <a:rPr lang="en-US" sz="1800" b="1" dirty="0">
                <a:effectLst/>
                <a:latin typeface="Arial" panose="020B0604020202020204" pitchFamily="34" charset="0"/>
                <a:ea typeface="Arial" panose="020B0604020202020204" pitchFamily="34" charset="0"/>
              </a:rPr>
              <a:t>3) </a:t>
            </a:r>
            <a:r>
              <a:rPr lang="en-US" sz="1800" b="1" dirty="0">
                <a:latin typeface="Arial" panose="020B0604020202020204" pitchFamily="34" charset="0"/>
                <a:ea typeface="Arial" panose="020B0604020202020204" pitchFamily="34" charset="0"/>
              </a:rPr>
              <a:t>Training and Testing the Model</a:t>
            </a:r>
            <a:r>
              <a:rPr lang="en-US" sz="1800" b="1" dirty="0">
                <a:effectLst/>
                <a:latin typeface="Arial" panose="020B0604020202020204" pitchFamily="34" charset="0"/>
                <a:ea typeface="Arial" panose="020B0604020202020204" pitchFamily="34" charset="0"/>
              </a:rPr>
              <a:t>:</a:t>
            </a:r>
            <a:endParaRPr lang="en-IN" sz="1800" b="1" dirty="0">
              <a:latin typeface="Arial" panose="020B0604020202020204" pitchFamily="34" charset="0"/>
              <a:ea typeface="Arial" panose="020B0604020202020204" pitchFamily="34" charset="0"/>
            </a:endParaRPr>
          </a:p>
          <a:p>
            <a:pPr algn="just">
              <a:lnSpc>
                <a:spcPct val="150000"/>
              </a:lnSpc>
            </a:pPr>
            <a:r>
              <a:rPr lang="en-US" sz="1800" dirty="0">
                <a:effectLst/>
                <a:latin typeface="Arial" panose="020B0604020202020204" pitchFamily="34" charset="0"/>
                <a:ea typeface="Arial" panose="020B0604020202020204" pitchFamily="34" charset="0"/>
              </a:rPr>
              <a:t>The next step after data pre-processing is creating the ML model for prediction. First, the data must be split into train and test data sets. </a:t>
            </a:r>
          </a:p>
          <a:p>
            <a:pPr algn="just">
              <a:lnSpc>
                <a:spcPct val="150000"/>
              </a:lnSpc>
            </a:pPr>
            <a:r>
              <a:rPr lang="en-US" sz="1800" dirty="0">
                <a:effectLst/>
                <a:latin typeface="Arial" panose="020B0604020202020204" pitchFamily="34" charset="0"/>
                <a:ea typeface="Arial" panose="020B0604020202020204" pitchFamily="34" charset="0"/>
              </a:rPr>
              <a:t>The train data set contains 80% data and the test dataset 20%. Then it should be fit into the algorithm. </a:t>
            </a:r>
          </a:p>
          <a:p>
            <a:pPr algn="just">
              <a:lnSpc>
                <a:spcPct val="150000"/>
              </a:lnSpc>
            </a:pPr>
            <a:r>
              <a:rPr lang="en-US" sz="1800" dirty="0">
                <a:effectLst/>
                <a:latin typeface="Arial" panose="020B0604020202020204" pitchFamily="34" charset="0"/>
                <a:ea typeface="Arial" panose="020B0604020202020204" pitchFamily="34" charset="0"/>
              </a:rPr>
              <a:t>We used two algorithms in this project, Linear Regression and Random Forest. </a:t>
            </a:r>
          </a:p>
          <a:p>
            <a:pPr algn="just">
              <a:lnSpc>
                <a:spcPct val="150000"/>
              </a:lnSpc>
            </a:pPr>
            <a:r>
              <a:rPr lang="en-US" sz="1800" dirty="0">
                <a:effectLst/>
                <a:latin typeface="Arial" panose="020B0604020202020204" pitchFamily="34" charset="0"/>
                <a:ea typeface="Arial" panose="020B0604020202020204" pitchFamily="34" charset="0"/>
              </a:rPr>
              <a:t>We got 86.5 % accuracy with linear regression algorithm and 85.3 % accuracy with random forest algorithm. So, we choose linear regression model to predict the house rents.</a:t>
            </a:r>
            <a:endParaRPr lang="en-IN" sz="18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33726441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2A4DED4-350B-4878-B3BD-885E45171D2E}"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13</a:t>
            </a:fld>
            <a:endParaRPr lang="en-US"/>
          </a:p>
        </p:txBody>
      </p:sp>
      <p:sp>
        <p:nvSpPr>
          <p:cNvPr id="7" name="Title 1"/>
          <p:cNvSpPr>
            <a:spLocks noGrp="1"/>
          </p:cNvSpPr>
          <p:nvPr>
            <p:ph type="title"/>
          </p:nvPr>
        </p:nvSpPr>
        <p:spPr>
          <a:xfrm>
            <a:off x="381000" y="381000"/>
            <a:ext cx="8229600" cy="685800"/>
          </a:xfrm>
        </p:spPr>
        <p:txBody>
          <a:bodyPr>
            <a:normAutofit fontScale="90000"/>
          </a:bodyPr>
          <a:lstStyle/>
          <a:p>
            <a:pPr algn="l"/>
            <a:r>
              <a:rPr lang="en-US" dirty="0">
                <a:solidFill>
                  <a:srgbClr val="C00000"/>
                </a:solidFill>
                <a:latin typeface="Arial" pitchFamily="34" charset="0"/>
                <a:cs typeface="Arial" pitchFamily="34" charset="0"/>
              </a:rPr>
              <a:t>Results and Discussion</a:t>
            </a:r>
          </a:p>
        </p:txBody>
      </p:sp>
      <p:pic>
        <p:nvPicPr>
          <p:cNvPr id="14" name="Content Placeholder 13">
            <a:extLst>
              <a:ext uri="{FF2B5EF4-FFF2-40B4-BE49-F238E27FC236}">
                <a16:creationId xmlns:a16="http://schemas.microsoft.com/office/drawing/2014/main" id="{76D0961D-FB73-4B6D-ABDC-EC57FAB5855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860095"/>
            <a:ext cx="8229600" cy="4006172"/>
          </a:xfrm>
        </p:spPr>
      </p:pic>
    </p:spTree>
    <p:extLst>
      <p:ext uri="{BB962C8B-B14F-4D97-AF65-F5344CB8AC3E}">
        <p14:creationId xmlns:p14="http://schemas.microsoft.com/office/powerpoint/2010/main" val="31688165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2A4DED4-350B-4878-B3BD-885E45171D2E}"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14</a:t>
            </a:fld>
            <a:endParaRPr lang="en-US"/>
          </a:p>
        </p:txBody>
      </p:sp>
      <p:sp>
        <p:nvSpPr>
          <p:cNvPr id="7" name="Title 1"/>
          <p:cNvSpPr>
            <a:spLocks noGrp="1"/>
          </p:cNvSpPr>
          <p:nvPr>
            <p:ph type="title"/>
          </p:nvPr>
        </p:nvSpPr>
        <p:spPr>
          <a:xfrm>
            <a:off x="381000" y="381000"/>
            <a:ext cx="8229600" cy="685800"/>
          </a:xfrm>
        </p:spPr>
        <p:txBody>
          <a:bodyPr>
            <a:normAutofit fontScale="90000"/>
          </a:bodyPr>
          <a:lstStyle/>
          <a:p>
            <a:pPr algn="l"/>
            <a:r>
              <a:rPr lang="en-US" dirty="0">
                <a:solidFill>
                  <a:srgbClr val="C00000"/>
                </a:solidFill>
                <a:latin typeface="Arial" pitchFamily="34" charset="0"/>
                <a:cs typeface="Arial" pitchFamily="34" charset="0"/>
              </a:rPr>
              <a:t>Results and Discussion</a:t>
            </a:r>
          </a:p>
        </p:txBody>
      </p:sp>
      <p:pic>
        <p:nvPicPr>
          <p:cNvPr id="12" name="Content Placeholder 11">
            <a:extLst>
              <a:ext uri="{FF2B5EF4-FFF2-40B4-BE49-F238E27FC236}">
                <a16:creationId xmlns:a16="http://schemas.microsoft.com/office/drawing/2014/main" id="{C689D6D7-E9F6-45A1-8397-43AF56E00AC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854741"/>
            <a:ext cx="8229600" cy="4016880"/>
          </a:xfrm>
        </p:spPr>
      </p:pic>
    </p:spTree>
    <p:extLst>
      <p:ext uri="{BB962C8B-B14F-4D97-AF65-F5344CB8AC3E}">
        <p14:creationId xmlns:p14="http://schemas.microsoft.com/office/powerpoint/2010/main" val="37080063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2A4DED4-350B-4878-B3BD-885E45171D2E}"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15</a:t>
            </a:fld>
            <a:endParaRPr lang="en-US"/>
          </a:p>
        </p:txBody>
      </p:sp>
      <p:sp>
        <p:nvSpPr>
          <p:cNvPr id="7" name="Title 1"/>
          <p:cNvSpPr>
            <a:spLocks noGrp="1"/>
          </p:cNvSpPr>
          <p:nvPr>
            <p:ph type="title"/>
          </p:nvPr>
        </p:nvSpPr>
        <p:spPr>
          <a:xfrm>
            <a:off x="381000" y="381000"/>
            <a:ext cx="8229600" cy="685800"/>
          </a:xfrm>
        </p:spPr>
        <p:txBody>
          <a:bodyPr>
            <a:normAutofit fontScale="90000"/>
          </a:bodyPr>
          <a:lstStyle/>
          <a:p>
            <a:pPr algn="l"/>
            <a:r>
              <a:rPr lang="en-US" dirty="0">
                <a:solidFill>
                  <a:srgbClr val="C00000"/>
                </a:solidFill>
                <a:latin typeface="Arial" pitchFamily="34" charset="0"/>
                <a:cs typeface="Arial" pitchFamily="34" charset="0"/>
              </a:rPr>
              <a:t>Results and Discussion</a:t>
            </a:r>
          </a:p>
        </p:txBody>
      </p:sp>
      <p:pic>
        <p:nvPicPr>
          <p:cNvPr id="9" name="Content Placeholder 8">
            <a:extLst>
              <a:ext uri="{FF2B5EF4-FFF2-40B4-BE49-F238E27FC236}">
                <a16:creationId xmlns:a16="http://schemas.microsoft.com/office/drawing/2014/main" id="{DBC4C2B0-66EC-4206-AADB-DB819076CAA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863384"/>
            <a:ext cx="8229600" cy="3999594"/>
          </a:xfrm>
        </p:spPr>
      </p:pic>
    </p:spTree>
    <p:extLst>
      <p:ext uri="{BB962C8B-B14F-4D97-AF65-F5344CB8AC3E}">
        <p14:creationId xmlns:p14="http://schemas.microsoft.com/office/powerpoint/2010/main" val="2491962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2A4DED4-350B-4878-B3BD-885E45171D2E}"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16</a:t>
            </a:fld>
            <a:endParaRPr lang="en-US"/>
          </a:p>
        </p:txBody>
      </p:sp>
      <p:sp>
        <p:nvSpPr>
          <p:cNvPr id="7" name="Title 1"/>
          <p:cNvSpPr>
            <a:spLocks noGrp="1"/>
          </p:cNvSpPr>
          <p:nvPr>
            <p:ph type="title"/>
          </p:nvPr>
        </p:nvSpPr>
        <p:spPr>
          <a:xfrm>
            <a:off x="381000" y="381000"/>
            <a:ext cx="8229600" cy="685800"/>
          </a:xfrm>
        </p:spPr>
        <p:txBody>
          <a:bodyPr>
            <a:normAutofit fontScale="90000"/>
          </a:bodyPr>
          <a:lstStyle/>
          <a:p>
            <a:pPr algn="l"/>
            <a:r>
              <a:rPr lang="en-US" dirty="0">
                <a:solidFill>
                  <a:srgbClr val="C00000"/>
                </a:solidFill>
                <a:latin typeface="Arial" pitchFamily="34" charset="0"/>
                <a:cs typeface="Arial" pitchFamily="34" charset="0"/>
              </a:rPr>
              <a:t>Results and Discussion</a:t>
            </a:r>
          </a:p>
        </p:txBody>
      </p:sp>
      <p:pic>
        <p:nvPicPr>
          <p:cNvPr id="10" name="Content Placeholder 9">
            <a:extLst>
              <a:ext uri="{FF2B5EF4-FFF2-40B4-BE49-F238E27FC236}">
                <a16:creationId xmlns:a16="http://schemas.microsoft.com/office/drawing/2014/main" id="{FDCC6C72-B154-461F-B885-D5DA7745126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874325"/>
            <a:ext cx="8229600" cy="3977712"/>
          </a:xfrm>
        </p:spPr>
      </p:pic>
    </p:spTree>
    <p:extLst>
      <p:ext uri="{BB962C8B-B14F-4D97-AF65-F5344CB8AC3E}">
        <p14:creationId xmlns:p14="http://schemas.microsoft.com/office/powerpoint/2010/main" val="14501318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2A4DED4-350B-4878-B3BD-885E45171D2E}"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17</a:t>
            </a:fld>
            <a:endParaRPr lang="en-US"/>
          </a:p>
        </p:txBody>
      </p:sp>
      <p:sp>
        <p:nvSpPr>
          <p:cNvPr id="7" name="Title 1"/>
          <p:cNvSpPr>
            <a:spLocks noGrp="1"/>
          </p:cNvSpPr>
          <p:nvPr>
            <p:ph type="title"/>
          </p:nvPr>
        </p:nvSpPr>
        <p:spPr>
          <a:xfrm>
            <a:off x="381000" y="381000"/>
            <a:ext cx="8229600" cy="685800"/>
          </a:xfrm>
        </p:spPr>
        <p:txBody>
          <a:bodyPr>
            <a:normAutofit fontScale="90000"/>
          </a:bodyPr>
          <a:lstStyle/>
          <a:p>
            <a:pPr algn="l"/>
            <a:r>
              <a:rPr lang="en-US" dirty="0">
                <a:solidFill>
                  <a:srgbClr val="C00000"/>
                </a:solidFill>
                <a:latin typeface="Arial" pitchFamily="34" charset="0"/>
                <a:cs typeface="Arial" pitchFamily="34" charset="0"/>
              </a:rPr>
              <a:t>Results and Discussion</a:t>
            </a:r>
          </a:p>
        </p:txBody>
      </p:sp>
      <p:pic>
        <p:nvPicPr>
          <p:cNvPr id="9" name="Content Placeholder 8">
            <a:extLst>
              <a:ext uri="{FF2B5EF4-FFF2-40B4-BE49-F238E27FC236}">
                <a16:creationId xmlns:a16="http://schemas.microsoft.com/office/drawing/2014/main" id="{3CD0DF2C-E0DF-449D-B6C5-EF5E425F24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860210"/>
            <a:ext cx="8229600" cy="4005942"/>
          </a:xfrm>
        </p:spPr>
      </p:pic>
    </p:spTree>
    <p:extLst>
      <p:ext uri="{BB962C8B-B14F-4D97-AF65-F5344CB8AC3E}">
        <p14:creationId xmlns:p14="http://schemas.microsoft.com/office/powerpoint/2010/main" val="34704744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2A4DED4-350B-4878-B3BD-885E45171D2E}" type="datetime3">
              <a:rPr lang="en-US" smtClean="0"/>
              <a:pPr/>
              <a:t>26 April 2022</a:t>
            </a:fld>
            <a:endParaRPr lang="en-US" dirty="0"/>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18</a:t>
            </a:fld>
            <a:endParaRPr lang="en-US"/>
          </a:p>
        </p:txBody>
      </p:sp>
      <p:sp>
        <p:nvSpPr>
          <p:cNvPr id="7" name="Title 1"/>
          <p:cNvSpPr>
            <a:spLocks noGrp="1"/>
          </p:cNvSpPr>
          <p:nvPr>
            <p:ph type="title"/>
          </p:nvPr>
        </p:nvSpPr>
        <p:spPr>
          <a:xfrm>
            <a:off x="381000" y="381000"/>
            <a:ext cx="8229600" cy="685800"/>
          </a:xfrm>
        </p:spPr>
        <p:txBody>
          <a:bodyPr>
            <a:noAutofit/>
          </a:bodyPr>
          <a:lstStyle/>
          <a:p>
            <a:pPr algn="l"/>
            <a:r>
              <a:rPr lang="en-US" sz="3600" dirty="0">
                <a:solidFill>
                  <a:srgbClr val="C00000"/>
                </a:solidFill>
                <a:latin typeface="Arial" pitchFamily="34" charset="0"/>
                <a:cs typeface="Arial" pitchFamily="34" charset="0"/>
              </a:rPr>
              <a:t>Analysis and Interpretation of  Results</a:t>
            </a:r>
          </a:p>
        </p:txBody>
      </p:sp>
      <p:sp>
        <p:nvSpPr>
          <p:cNvPr id="3" name="Content Placeholder 2">
            <a:extLst>
              <a:ext uri="{FF2B5EF4-FFF2-40B4-BE49-F238E27FC236}">
                <a16:creationId xmlns:a16="http://schemas.microsoft.com/office/drawing/2014/main" id="{49DE99C8-D551-4F65-B152-309807CD9834}"/>
              </a:ext>
            </a:extLst>
          </p:cNvPr>
          <p:cNvSpPr>
            <a:spLocks noGrp="1"/>
          </p:cNvSpPr>
          <p:nvPr>
            <p:ph idx="1"/>
          </p:nvPr>
        </p:nvSpPr>
        <p:spPr/>
        <p:txBody>
          <a:bodyPr>
            <a:normAutofit/>
          </a:bodyPr>
          <a:lstStyle/>
          <a:p>
            <a:pPr marL="0" indent="0">
              <a:buNone/>
            </a:pPr>
            <a:r>
              <a:rPr lang="en-IN" sz="2400" b="1" dirty="0"/>
              <a:t>Inference from the Analysis:-</a:t>
            </a:r>
          </a:p>
          <a:p>
            <a:pPr marL="342900" lvl="0" indent="-342900">
              <a:buFont typeface="+mj-lt"/>
              <a:buAutoNum type="arabicPeriod"/>
              <a:tabLst>
                <a:tab pos="457200" algn="l"/>
              </a:tabLst>
            </a:pPr>
            <a:r>
              <a:rPr lang="en-IN" sz="2400" dirty="0">
                <a:effectLst/>
                <a:ea typeface="Arial" panose="020B0604020202020204" pitchFamily="34" charset="0"/>
              </a:rPr>
              <a:t>Accuracy of Linear Regression Model: 86.5%</a:t>
            </a:r>
          </a:p>
          <a:p>
            <a:pPr marL="342900" lvl="0" indent="-342900">
              <a:buFont typeface="+mj-lt"/>
              <a:buAutoNum type="arabicPeriod"/>
              <a:tabLst>
                <a:tab pos="457200" algn="l"/>
              </a:tabLst>
            </a:pPr>
            <a:r>
              <a:rPr lang="en-IN" sz="2400" dirty="0">
                <a:effectLst/>
                <a:ea typeface="Arial" panose="020B0604020202020204" pitchFamily="34" charset="0"/>
              </a:rPr>
              <a:t>Accuracy of Random Forest Model: 85.3%</a:t>
            </a:r>
          </a:p>
          <a:p>
            <a:pPr marL="342900" lvl="0" indent="-342900">
              <a:buFont typeface="+mj-lt"/>
              <a:buAutoNum type="arabicPeriod"/>
              <a:tabLst>
                <a:tab pos="457200" algn="l"/>
              </a:tabLst>
            </a:pPr>
            <a:r>
              <a:rPr lang="en-IN" sz="2400" dirty="0">
                <a:effectLst/>
                <a:ea typeface="Arial" panose="020B0604020202020204" pitchFamily="34" charset="0"/>
              </a:rPr>
              <a:t>Predicted House Rent for Jubilee Hills area with 3 bathrooms, 1</a:t>
            </a:r>
            <a:r>
              <a:rPr lang="en-IN" sz="2400" baseline="30000" dirty="0">
                <a:effectLst/>
                <a:ea typeface="Arial" panose="020B0604020202020204" pitchFamily="34" charset="0"/>
              </a:rPr>
              <a:t>st</a:t>
            </a:r>
            <a:r>
              <a:rPr lang="en-IN" sz="2400" dirty="0">
                <a:effectLst/>
                <a:ea typeface="Arial" panose="020B0604020202020204" pitchFamily="34" charset="0"/>
              </a:rPr>
              <a:t> floor, both 2 &amp; 4 wheeler parking, 1500 </a:t>
            </a:r>
            <a:r>
              <a:rPr lang="en-IN" sz="2400" dirty="0" err="1">
                <a:effectLst/>
                <a:ea typeface="Arial" panose="020B0604020202020204" pitchFamily="34" charset="0"/>
              </a:rPr>
              <a:t>Sqft</a:t>
            </a:r>
            <a:r>
              <a:rPr lang="en-IN" sz="2400" dirty="0">
                <a:effectLst/>
                <a:ea typeface="Arial" panose="020B0604020202020204" pitchFamily="34" charset="0"/>
              </a:rPr>
              <a:t>, 3 bedrooms, 2000 maintenance cost is: 27,719</a:t>
            </a:r>
          </a:p>
          <a:p>
            <a:pPr marL="342900" lvl="0" indent="-342900">
              <a:buFont typeface="+mj-lt"/>
              <a:buAutoNum type="arabicPeriod"/>
              <a:tabLst>
                <a:tab pos="457200" algn="l"/>
              </a:tabLst>
            </a:pPr>
            <a:r>
              <a:rPr lang="en-IN" sz="2400" dirty="0">
                <a:effectLst/>
                <a:ea typeface="Arial" panose="020B0604020202020204" pitchFamily="34" charset="0"/>
              </a:rPr>
              <a:t>Predicted House Rent for Manikonda area with 2 bathrooms, 1</a:t>
            </a:r>
            <a:r>
              <a:rPr lang="en-IN" sz="2400" baseline="30000" dirty="0">
                <a:effectLst/>
                <a:ea typeface="Arial" panose="020B0604020202020204" pitchFamily="34" charset="0"/>
              </a:rPr>
              <a:t>st</a:t>
            </a:r>
            <a:r>
              <a:rPr lang="en-IN" sz="2400" dirty="0">
                <a:effectLst/>
                <a:ea typeface="Arial" panose="020B0604020202020204" pitchFamily="34" charset="0"/>
              </a:rPr>
              <a:t> floor, both 2 &amp; 4 wheeler parking, 1000 </a:t>
            </a:r>
            <a:r>
              <a:rPr lang="en-IN" sz="2400" dirty="0" err="1">
                <a:effectLst/>
                <a:ea typeface="Arial" panose="020B0604020202020204" pitchFamily="34" charset="0"/>
              </a:rPr>
              <a:t>Sqft</a:t>
            </a:r>
            <a:r>
              <a:rPr lang="en-IN" sz="2400" dirty="0">
                <a:effectLst/>
                <a:ea typeface="Arial" panose="020B0604020202020204" pitchFamily="34" charset="0"/>
              </a:rPr>
              <a:t>, 2 bedrooms, 1000 maintenance cost is: 14,768</a:t>
            </a:r>
          </a:p>
          <a:p>
            <a:pPr marL="457200" indent="-457200">
              <a:buFont typeface="+mj-lt"/>
              <a:buAutoNum type="arabicPeriod"/>
            </a:pPr>
            <a:endParaRPr lang="en-IN" sz="2400" dirty="0"/>
          </a:p>
          <a:p>
            <a:pPr marL="457200" indent="-457200">
              <a:buFont typeface="+mj-lt"/>
              <a:buAutoNum type="arabicPeriod"/>
            </a:pPr>
            <a:endParaRPr lang="en-IN" sz="2400" dirty="0"/>
          </a:p>
        </p:txBody>
      </p:sp>
    </p:spTree>
    <p:extLst>
      <p:ext uri="{BB962C8B-B14F-4D97-AF65-F5344CB8AC3E}">
        <p14:creationId xmlns:p14="http://schemas.microsoft.com/office/powerpoint/2010/main" val="8417152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5EA2093-AB03-4944-BBF7-9D1F3BE620B7}"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19</a:t>
            </a:fld>
            <a:endParaRPr lang="en-US"/>
          </a:p>
        </p:txBody>
      </p:sp>
      <p:sp>
        <p:nvSpPr>
          <p:cNvPr id="7" name="Title 1"/>
          <p:cNvSpPr>
            <a:spLocks noGrp="1"/>
          </p:cNvSpPr>
          <p:nvPr>
            <p:ph type="title"/>
          </p:nvPr>
        </p:nvSpPr>
        <p:spPr>
          <a:xfrm>
            <a:off x="533400" y="381000"/>
            <a:ext cx="8229600" cy="685800"/>
          </a:xfrm>
        </p:spPr>
        <p:txBody>
          <a:bodyPr>
            <a:normAutofit fontScale="90000"/>
          </a:bodyPr>
          <a:lstStyle/>
          <a:p>
            <a:pPr algn="l"/>
            <a:br>
              <a:rPr lang="en-US" dirty="0">
                <a:latin typeface="Arial" pitchFamily="34" charset="0"/>
                <a:cs typeface="Arial" pitchFamily="34" charset="0"/>
              </a:rPr>
            </a:br>
            <a:r>
              <a:rPr lang="en-US" dirty="0">
                <a:solidFill>
                  <a:srgbClr val="C00000"/>
                </a:solidFill>
                <a:latin typeface="Arial" pitchFamily="34" charset="0"/>
                <a:cs typeface="Arial" pitchFamily="34" charset="0"/>
              </a:rPr>
              <a:t>Conclusion</a:t>
            </a:r>
            <a:br>
              <a:rPr lang="en-US" dirty="0">
                <a:latin typeface="Arial" pitchFamily="34" charset="0"/>
                <a:cs typeface="Arial" pitchFamily="34" charset="0"/>
              </a:rPr>
            </a:br>
            <a:endParaRPr lang="en-US" dirty="0">
              <a:latin typeface="Arial" pitchFamily="34" charset="0"/>
              <a:cs typeface="Arial" pitchFamily="34" charset="0"/>
            </a:endParaRPr>
          </a:p>
        </p:txBody>
      </p:sp>
      <p:sp>
        <p:nvSpPr>
          <p:cNvPr id="8" name="Content Placeholder 2"/>
          <p:cNvSpPr>
            <a:spLocks noGrp="1"/>
          </p:cNvSpPr>
          <p:nvPr>
            <p:ph idx="1"/>
          </p:nvPr>
        </p:nvSpPr>
        <p:spPr>
          <a:xfrm>
            <a:off x="519953" y="1479969"/>
            <a:ext cx="8229600" cy="4525963"/>
          </a:xfrm>
        </p:spPr>
        <p:txBody>
          <a:bodyPr>
            <a:noAutofit/>
          </a:bodyPr>
          <a:lstStyle/>
          <a:p>
            <a:r>
              <a:rPr lang="en-US" sz="2400" dirty="0">
                <a:effectLst/>
                <a:latin typeface="Arial" panose="020B0604020202020204" pitchFamily="34" charset="0"/>
                <a:ea typeface="Arial" panose="020B0604020202020204" pitchFamily="34" charset="0"/>
              </a:rPr>
              <a:t>We implemented Linear Regression and Random Forest algorithms in this project. On this dataset, Linear Regression performed well. </a:t>
            </a:r>
          </a:p>
          <a:p>
            <a:r>
              <a:rPr lang="en-US" sz="2400" dirty="0">
                <a:effectLst/>
                <a:latin typeface="Arial" panose="020B0604020202020204" pitchFamily="34" charset="0"/>
                <a:ea typeface="Arial" panose="020B0604020202020204" pitchFamily="34" charset="0"/>
              </a:rPr>
              <a:t>As the result of Prediction, we can conclude that Locality of the house and Property Size plays a major role in deciding the house rent. </a:t>
            </a:r>
          </a:p>
          <a:p>
            <a:r>
              <a:rPr lang="en-US" sz="2400" dirty="0">
                <a:effectLst/>
                <a:latin typeface="Arial" panose="020B0604020202020204" pitchFamily="34" charset="0"/>
                <a:ea typeface="Arial" panose="020B0604020202020204" pitchFamily="34" charset="0"/>
              </a:rPr>
              <a:t>Also, increase in number of bedrooms increases the rent of the house. </a:t>
            </a:r>
          </a:p>
          <a:p>
            <a:r>
              <a:rPr lang="en-US" sz="2400" dirty="0">
                <a:effectLst/>
                <a:latin typeface="Arial" panose="020B0604020202020204" pitchFamily="34" charset="0"/>
                <a:ea typeface="Arial" panose="020B0604020202020204" pitchFamily="34" charset="0"/>
              </a:rPr>
              <a:t>Parking and Floor have less impact on the house rent.</a:t>
            </a:r>
            <a:endParaRPr lang="en-US" sz="2400" dirty="0">
              <a:effectLst/>
              <a:ea typeface="Arial" panose="020B0604020202020204" pitchFamily="34" charset="0"/>
            </a:endParaRPr>
          </a:p>
        </p:txBody>
      </p:sp>
    </p:spTree>
    <p:extLst>
      <p:ext uri="{BB962C8B-B14F-4D97-AF65-F5344CB8AC3E}">
        <p14:creationId xmlns:p14="http://schemas.microsoft.com/office/powerpoint/2010/main" val="542845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lstStyle/>
          <a:p>
            <a:pPr algn="l"/>
            <a:r>
              <a:rPr lang="en-US" dirty="0">
                <a:solidFill>
                  <a:srgbClr val="C00000"/>
                </a:solidFill>
                <a:latin typeface="Arial" pitchFamily="34" charset="0"/>
                <a:cs typeface="Arial" pitchFamily="34" charset="0"/>
              </a:rPr>
              <a:t>Presentation Outline</a:t>
            </a:r>
          </a:p>
        </p:txBody>
      </p:sp>
      <p:sp>
        <p:nvSpPr>
          <p:cNvPr id="3" name="Content Placeholder 2"/>
          <p:cNvSpPr>
            <a:spLocks noGrp="1"/>
          </p:cNvSpPr>
          <p:nvPr>
            <p:ph idx="1"/>
          </p:nvPr>
        </p:nvSpPr>
        <p:spPr>
          <a:xfrm>
            <a:off x="609600" y="1600200"/>
            <a:ext cx="8229600" cy="4525963"/>
          </a:xfrm>
        </p:spPr>
        <p:txBody>
          <a:bodyPr/>
          <a:lstStyle/>
          <a:p>
            <a:r>
              <a:rPr lang="en-US" sz="2000" dirty="0">
                <a:latin typeface="Arial" pitchFamily="34" charset="0"/>
                <a:cs typeface="Arial" pitchFamily="34" charset="0"/>
              </a:rPr>
              <a:t>Introduction</a:t>
            </a:r>
          </a:p>
          <a:p>
            <a:r>
              <a:rPr lang="en-US" sz="2000" dirty="0">
                <a:latin typeface="Arial" pitchFamily="34" charset="0"/>
                <a:cs typeface="Arial" pitchFamily="34" charset="0"/>
              </a:rPr>
              <a:t>Objectives</a:t>
            </a:r>
          </a:p>
          <a:p>
            <a:r>
              <a:rPr lang="en-US" sz="2000" dirty="0">
                <a:latin typeface="Arial" pitchFamily="34" charset="0"/>
                <a:cs typeface="Arial" pitchFamily="34" charset="0"/>
              </a:rPr>
              <a:t>System Architecture / Ideation Map</a:t>
            </a:r>
          </a:p>
          <a:p>
            <a:r>
              <a:rPr lang="en-US" sz="2000" dirty="0">
                <a:latin typeface="Arial" pitchFamily="34" charset="0"/>
                <a:cs typeface="Arial" pitchFamily="34" charset="0"/>
              </a:rPr>
              <a:t>Module Implementation</a:t>
            </a:r>
          </a:p>
          <a:p>
            <a:r>
              <a:rPr lang="en-US" sz="2000" dirty="0">
                <a:latin typeface="Arial" pitchFamily="34" charset="0"/>
                <a:cs typeface="Arial" pitchFamily="34" charset="0"/>
              </a:rPr>
              <a:t>Project Implementation</a:t>
            </a:r>
          </a:p>
          <a:p>
            <a:r>
              <a:rPr lang="en-US" sz="2000" dirty="0">
                <a:latin typeface="Arial" pitchFamily="34" charset="0"/>
                <a:cs typeface="Arial" pitchFamily="34" charset="0"/>
              </a:rPr>
              <a:t>Methodology</a:t>
            </a:r>
          </a:p>
          <a:p>
            <a:r>
              <a:rPr lang="en-US" sz="2000" dirty="0">
                <a:latin typeface="Arial" pitchFamily="34" charset="0"/>
                <a:cs typeface="Arial" pitchFamily="34" charset="0"/>
              </a:rPr>
              <a:t>Results and Discussions</a:t>
            </a:r>
          </a:p>
          <a:p>
            <a:r>
              <a:rPr lang="en-US" sz="2000" dirty="0">
                <a:latin typeface="Arial" pitchFamily="34" charset="0"/>
                <a:cs typeface="Arial" pitchFamily="34" charset="0"/>
              </a:rPr>
              <a:t>Analysis and Interpretation of Results</a:t>
            </a:r>
          </a:p>
          <a:p>
            <a:r>
              <a:rPr lang="en-US" sz="2000" dirty="0">
                <a:latin typeface="Arial" pitchFamily="34" charset="0"/>
                <a:cs typeface="Arial" pitchFamily="34" charset="0"/>
              </a:rPr>
              <a:t>Conclusion &amp; Future work</a:t>
            </a:r>
          </a:p>
          <a:p>
            <a:r>
              <a:rPr lang="en-US" sz="2000" dirty="0">
                <a:latin typeface="Arial" pitchFamily="34" charset="0"/>
                <a:cs typeface="Arial" pitchFamily="34" charset="0"/>
              </a:rPr>
              <a:t>References</a:t>
            </a:r>
          </a:p>
          <a:p>
            <a:endParaRPr lang="en-US" dirty="0"/>
          </a:p>
        </p:txBody>
      </p:sp>
      <p:sp>
        <p:nvSpPr>
          <p:cNvPr id="4" name="Date Placeholder 3"/>
          <p:cNvSpPr>
            <a:spLocks noGrp="1"/>
          </p:cNvSpPr>
          <p:nvPr>
            <p:ph type="dt" sz="half" idx="10"/>
          </p:nvPr>
        </p:nvSpPr>
        <p:spPr/>
        <p:txBody>
          <a:bodyPr/>
          <a:lstStyle/>
          <a:p>
            <a:fld id="{DBA50EAB-41BE-44C5-8B3C-E8577D7CCC37}" type="datetime3">
              <a:rPr lang="en-US" smtClean="0"/>
              <a:pPr/>
              <a:t>26 April 2022</a:t>
            </a:fld>
            <a:endParaRPr lang="en-US" dirty="0"/>
          </a:p>
        </p:txBody>
      </p:sp>
      <p:sp>
        <p:nvSpPr>
          <p:cNvPr id="5" name="Footer Placeholder 4"/>
          <p:cNvSpPr>
            <a:spLocks noGrp="1"/>
          </p:cNvSpPr>
          <p:nvPr>
            <p:ph type="ftr" sz="quarter" idx="11"/>
          </p:nvPr>
        </p:nvSpPr>
        <p:spPr/>
        <p:txBody>
          <a:bodyPr/>
          <a:lstStyle/>
          <a:p>
            <a:r>
              <a:rPr lang="en-US"/>
              <a:t>Department of CSE</a:t>
            </a:r>
            <a:endParaRPr lang="en-US" dirty="0"/>
          </a:p>
        </p:txBody>
      </p:sp>
      <p:sp>
        <p:nvSpPr>
          <p:cNvPr id="6" name="Slide Number Placeholder 5"/>
          <p:cNvSpPr>
            <a:spLocks noGrp="1"/>
          </p:cNvSpPr>
          <p:nvPr>
            <p:ph type="sldNum" sz="quarter" idx="12"/>
          </p:nvPr>
        </p:nvSpPr>
        <p:spPr/>
        <p:txBody>
          <a:bodyPr/>
          <a:lstStyle/>
          <a:p>
            <a:fld id="{C0EC1BDC-9B67-430D-970A-E36C75175141}" type="slidenum">
              <a:rPr lang="en-US" smtClean="0"/>
              <a:pPr/>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5EA2093-AB03-4944-BBF7-9D1F3BE620B7}"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20</a:t>
            </a:fld>
            <a:endParaRPr lang="en-US"/>
          </a:p>
        </p:txBody>
      </p:sp>
      <p:sp>
        <p:nvSpPr>
          <p:cNvPr id="7" name="Title 1"/>
          <p:cNvSpPr>
            <a:spLocks noGrp="1"/>
          </p:cNvSpPr>
          <p:nvPr>
            <p:ph type="title"/>
          </p:nvPr>
        </p:nvSpPr>
        <p:spPr>
          <a:xfrm>
            <a:off x="533400" y="381000"/>
            <a:ext cx="8229600" cy="685800"/>
          </a:xfrm>
        </p:spPr>
        <p:txBody>
          <a:bodyPr>
            <a:normAutofit fontScale="90000"/>
          </a:bodyPr>
          <a:lstStyle/>
          <a:p>
            <a:pPr algn="l"/>
            <a:br>
              <a:rPr lang="en-US" dirty="0">
                <a:latin typeface="Arial" pitchFamily="34" charset="0"/>
                <a:cs typeface="Arial" pitchFamily="34" charset="0"/>
              </a:rPr>
            </a:br>
            <a:r>
              <a:rPr lang="en-US" dirty="0">
                <a:solidFill>
                  <a:srgbClr val="C00000"/>
                </a:solidFill>
                <a:latin typeface="Arial" pitchFamily="34" charset="0"/>
                <a:cs typeface="Arial" pitchFamily="34" charset="0"/>
              </a:rPr>
              <a:t>Conclusion</a:t>
            </a:r>
            <a:br>
              <a:rPr lang="en-US" dirty="0">
                <a:latin typeface="Arial" pitchFamily="34" charset="0"/>
                <a:cs typeface="Arial" pitchFamily="34" charset="0"/>
              </a:rPr>
            </a:br>
            <a:endParaRPr lang="en-US" dirty="0">
              <a:latin typeface="Arial" pitchFamily="34" charset="0"/>
              <a:cs typeface="Arial" pitchFamily="34" charset="0"/>
            </a:endParaRPr>
          </a:p>
        </p:txBody>
      </p:sp>
      <p:sp>
        <p:nvSpPr>
          <p:cNvPr id="8" name="Content Placeholder 2"/>
          <p:cNvSpPr>
            <a:spLocks noGrp="1"/>
          </p:cNvSpPr>
          <p:nvPr>
            <p:ph idx="1"/>
          </p:nvPr>
        </p:nvSpPr>
        <p:spPr>
          <a:xfrm>
            <a:off x="519953" y="1479969"/>
            <a:ext cx="8229600" cy="4525963"/>
          </a:xfrm>
        </p:spPr>
        <p:txBody>
          <a:bodyPr>
            <a:noAutofit/>
          </a:bodyPr>
          <a:lstStyle/>
          <a:p>
            <a:pPr marL="0" indent="0">
              <a:buNone/>
            </a:pPr>
            <a:r>
              <a:rPr lang="en-US" sz="2400" b="1" dirty="0"/>
              <a:t>Future Work:</a:t>
            </a:r>
            <a:endParaRPr lang="en-US" sz="2000" dirty="0"/>
          </a:p>
          <a:p>
            <a:r>
              <a:rPr lang="en-US" sz="2000" dirty="0"/>
              <a:t>In this Project, we had applied only Linear Regression and Random Forest Algorithms. We can apply more algorithms and can create a better Predictive Model.</a:t>
            </a:r>
          </a:p>
          <a:p>
            <a:r>
              <a:rPr lang="en-US" sz="2000" dirty="0"/>
              <a:t>we have taken only the data of Hyderabad city. In future we can take data of many other cities will which help users from many locations to predict house rents.</a:t>
            </a:r>
            <a:endParaRPr lang="en-US" sz="3600" dirty="0">
              <a:effectLst/>
              <a:ea typeface="Arial" panose="020B0604020202020204" pitchFamily="34" charset="0"/>
            </a:endParaRPr>
          </a:p>
        </p:txBody>
      </p:sp>
    </p:spTree>
    <p:extLst>
      <p:ext uri="{BB962C8B-B14F-4D97-AF65-F5344CB8AC3E}">
        <p14:creationId xmlns:p14="http://schemas.microsoft.com/office/powerpoint/2010/main" val="37015882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2AE96E4-D5C8-425D-96E7-CA40EBBFE28F}"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21</a:t>
            </a:fld>
            <a:endParaRPr lang="en-US"/>
          </a:p>
        </p:txBody>
      </p:sp>
      <p:sp>
        <p:nvSpPr>
          <p:cNvPr id="7" name="Title 1"/>
          <p:cNvSpPr txBox="1">
            <a:spLocks/>
          </p:cNvSpPr>
          <p:nvPr/>
        </p:nvSpPr>
        <p:spPr>
          <a:xfrm>
            <a:off x="457200" y="304800"/>
            <a:ext cx="8229600" cy="762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4000" dirty="0">
              <a:solidFill>
                <a:srgbClr val="C00000"/>
              </a:solidFill>
              <a:latin typeface="Arial" pitchFamily="34" charset="0"/>
              <a:cs typeface="Arial" pitchFamily="34" charset="0"/>
            </a:endParaRPr>
          </a:p>
          <a:p>
            <a:pPr algn="l"/>
            <a:r>
              <a:rPr lang="en-US" sz="4000" dirty="0">
                <a:solidFill>
                  <a:srgbClr val="C00000"/>
                </a:solidFill>
                <a:latin typeface="Arial" pitchFamily="34" charset="0"/>
                <a:cs typeface="Arial" pitchFamily="34" charset="0"/>
              </a:rPr>
              <a:t>References</a:t>
            </a:r>
            <a:br>
              <a:rPr lang="en-US" sz="4000" dirty="0">
                <a:latin typeface="Arial" pitchFamily="34" charset="0"/>
                <a:cs typeface="Arial" pitchFamily="34" charset="0"/>
              </a:rPr>
            </a:br>
            <a:endParaRPr lang="en-US" sz="4000" dirty="0">
              <a:latin typeface="Arial" pitchFamily="34" charset="0"/>
              <a:cs typeface="Arial" pitchFamily="34" charset="0"/>
            </a:endParaRPr>
          </a:p>
        </p:txBody>
      </p:sp>
      <p:sp>
        <p:nvSpPr>
          <p:cNvPr id="3" name="Content Placeholder 2">
            <a:extLst>
              <a:ext uri="{FF2B5EF4-FFF2-40B4-BE49-F238E27FC236}">
                <a16:creationId xmlns:a16="http://schemas.microsoft.com/office/drawing/2014/main" id="{05797FC1-84A6-45CB-BACF-07EB178967F9}"/>
              </a:ext>
            </a:extLst>
          </p:cNvPr>
          <p:cNvSpPr>
            <a:spLocks noGrp="1"/>
          </p:cNvSpPr>
          <p:nvPr>
            <p:ph idx="1"/>
          </p:nvPr>
        </p:nvSpPr>
        <p:spPr>
          <a:xfrm>
            <a:off x="457200" y="1295400"/>
            <a:ext cx="8229600" cy="5257800"/>
          </a:xfrm>
        </p:spPr>
        <p:txBody>
          <a:bodyPr>
            <a:normAutofit fontScale="25000" lnSpcReduction="20000"/>
          </a:bodyPr>
          <a:lstStyle/>
          <a:p>
            <a:pPr marL="0" indent="0">
              <a:lnSpc>
                <a:spcPct val="120000"/>
              </a:lnSpc>
              <a:buNone/>
            </a:pPr>
            <a:r>
              <a:rPr lang="en-IN" sz="8000" dirty="0"/>
              <a:t>[1] Documentation and User Guides of Modules used in this project:</a:t>
            </a:r>
          </a:p>
          <a:p>
            <a:pPr marL="0" indent="0">
              <a:lnSpc>
                <a:spcPct val="120000"/>
              </a:lnSpc>
              <a:buNone/>
            </a:pPr>
            <a:r>
              <a:rPr lang="en-IN" sz="8000" dirty="0"/>
              <a:t>       </a:t>
            </a:r>
            <a:r>
              <a:rPr lang="en-IN" sz="7200" dirty="0">
                <a:effectLst/>
                <a:ea typeface="Arial" panose="020B0604020202020204" pitchFamily="34" charset="0"/>
                <a:cs typeface="Arial" panose="020B0604020202020204" pitchFamily="34" charset="0"/>
              </a:rPr>
              <a:t>Python: </a:t>
            </a:r>
            <a:r>
              <a:rPr lang="en-IN" sz="5600" u="sng" dirty="0">
                <a:solidFill>
                  <a:srgbClr val="0000FF"/>
                </a:solidFill>
                <a:effectLst/>
                <a:ea typeface="Arial" panose="020B0604020202020204" pitchFamily="34" charset="0"/>
                <a:cs typeface="Arial" panose="020B0604020202020204" pitchFamily="34" charset="0"/>
                <a:hlinkClick r:id="rId2"/>
              </a:rPr>
              <a:t>https://docs.python.org/3.9/</a:t>
            </a:r>
            <a:endParaRPr lang="en-IN" sz="5600" dirty="0">
              <a:cs typeface="Arial" panose="020B0604020202020204" pitchFamily="34" charset="0"/>
            </a:endParaRPr>
          </a:p>
          <a:p>
            <a:pPr marL="0" indent="0">
              <a:lnSpc>
                <a:spcPct val="120000"/>
              </a:lnSpc>
              <a:buNone/>
            </a:pPr>
            <a:r>
              <a:rPr lang="en-IN" sz="5600" dirty="0"/>
              <a:t>          </a:t>
            </a:r>
            <a:r>
              <a:rPr lang="en-IN" sz="7200" dirty="0" err="1"/>
              <a:t>Numpy</a:t>
            </a:r>
            <a:r>
              <a:rPr lang="en-IN" sz="7200" dirty="0"/>
              <a:t> :</a:t>
            </a:r>
            <a:r>
              <a:rPr lang="en-IN" sz="5600" dirty="0"/>
              <a:t> </a:t>
            </a:r>
            <a:r>
              <a:rPr lang="en-IN" sz="5600" dirty="0">
                <a:hlinkClick r:id="rId3"/>
              </a:rPr>
              <a:t>https://numpy.org/doc/stable/numpy-user.pdf</a:t>
            </a:r>
            <a:endParaRPr lang="en-IN" sz="5600" dirty="0"/>
          </a:p>
          <a:p>
            <a:pPr marL="0" indent="0">
              <a:lnSpc>
                <a:spcPct val="120000"/>
              </a:lnSpc>
              <a:buNone/>
            </a:pPr>
            <a:r>
              <a:rPr lang="en-IN" sz="5600" dirty="0"/>
              <a:t>          </a:t>
            </a:r>
            <a:r>
              <a:rPr lang="en-IN" sz="7200" dirty="0"/>
              <a:t>Pandas : </a:t>
            </a:r>
            <a:r>
              <a:rPr lang="en-IN" sz="5600" dirty="0">
                <a:hlinkClick r:id="rId4"/>
              </a:rPr>
              <a:t>https://pandas.pydata.org/docs/user_guide/index.html#user-guide</a:t>
            </a:r>
            <a:endParaRPr lang="en-IN" sz="5600" dirty="0"/>
          </a:p>
          <a:p>
            <a:pPr marL="0" indent="0">
              <a:lnSpc>
                <a:spcPct val="120000"/>
              </a:lnSpc>
              <a:buNone/>
            </a:pPr>
            <a:r>
              <a:rPr lang="en-IN" sz="5600" dirty="0"/>
              <a:t>          </a:t>
            </a:r>
            <a:r>
              <a:rPr lang="en-IN" sz="7200" dirty="0"/>
              <a:t>Matplotlib :</a:t>
            </a:r>
            <a:r>
              <a:rPr lang="en-IN" sz="5600" dirty="0"/>
              <a:t> </a:t>
            </a:r>
            <a:r>
              <a:rPr lang="en-IN" sz="5600" dirty="0">
                <a:hlinkClick r:id="rId5"/>
              </a:rPr>
              <a:t>https://matplotlib.org/stable/tutorials/index.html</a:t>
            </a:r>
            <a:endParaRPr lang="en-IN" sz="5600" dirty="0"/>
          </a:p>
          <a:p>
            <a:pPr marL="0" indent="0" algn="just">
              <a:lnSpc>
                <a:spcPct val="150000"/>
              </a:lnSpc>
              <a:buNone/>
            </a:pPr>
            <a:r>
              <a:rPr lang="en-IN" sz="7200" dirty="0"/>
              <a:t>        </a:t>
            </a:r>
            <a:r>
              <a:rPr lang="en-IN" sz="7200" dirty="0">
                <a:effectLst/>
                <a:ea typeface="Arial" panose="020B0604020202020204" pitchFamily="34" charset="0"/>
                <a:cs typeface="Arial" panose="020B0604020202020204" pitchFamily="34" charset="0"/>
              </a:rPr>
              <a:t>Scikit-learn:</a:t>
            </a:r>
          </a:p>
          <a:p>
            <a:pPr indent="0" algn="just">
              <a:lnSpc>
                <a:spcPct val="150000"/>
              </a:lnSpc>
              <a:buNone/>
            </a:pPr>
            <a:r>
              <a:rPr lang="en-IN" sz="5600" u="sng" dirty="0">
                <a:solidFill>
                  <a:srgbClr val="0000FF"/>
                </a:solidFill>
                <a:effectLst/>
                <a:latin typeface="Arial" panose="020B0604020202020204" pitchFamily="34" charset="0"/>
                <a:ea typeface="Arial" panose="020B0604020202020204" pitchFamily="34" charset="0"/>
                <a:hlinkClick r:id="rId6"/>
              </a:rPr>
              <a:t>https://scikit-learn.org/stable/modules/generated/sklearn.linear_model.LinearRegression.html</a:t>
            </a:r>
            <a:r>
              <a:rPr lang="en-IN" sz="5600" dirty="0">
                <a:effectLst/>
                <a:latin typeface="Arial" panose="020B0604020202020204" pitchFamily="34" charset="0"/>
                <a:ea typeface="Arial" panose="020B0604020202020204" pitchFamily="34" charset="0"/>
              </a:rPr>
              <a:t> </a:t>
            </a:r>
          </a:p>
          <a:p>
            <a:pPr indent="0" algn="just">
              <a:lnSpc>
                <a:spcPct val="150000"/>
              </a:lnSpc>
              <a:buNone/>
            </a:pPr>
            <a:r>
              <a:rPr lang="en-IN" sz="5600" u="sng" dirty="0">
                <a:solidFill>
                  <a:srgbClr val="0000FF"/>
                </a:solidFill>
                <a:effectLst/>
                <a:latin typeface="Arial" panose="020B0604020202020204" pitchFamily="34" charset="0"/>
                <a:ea typeface="Arial" panose="020B0604020202020204" pitchFamily="34" charset="0"/>
                <a:hlinkClick r:id="rId7"/>
              </a:rPr>
              <a:t>https://scikit-learn.org/stable/modules/generated/sklearn.ensemble.RandomForestClassifier.html</a:t>
            </a:r>
            <a:r>
              <a:rPr lang="en-IN" sz="5600" dirty="0">
                <a:effectLst/>
                <a:latin typeface="Arial" panose="020B0604020202020204" pitchFamily="34" charset="0"/>
                <a:ea typeface="Arial" panose="020B0604020202020204" pitchFamily="34" charset="0"/>
              </a:rPr>
              <a:t> </a:t>
            </a:r>
          </a:p>
          <a:p>
            <a:pPr marL="0" indent="0">
              <a:buNone/>
            </a:pPr>
            <a:r>
              <a:rPr lang="en-IN" sz="7200" dirty="0">
                <a:effectLst/>
                <a:ea typeface="Arial" panose="020B0604020202020204" pitchFamily="34" charset="0"/>
              </a:rPr>
              <a:t>       Flask: </a:t>
            </a:r>
            <a:r>
              <a:rPr lang="en-IN" sz="5600" u="sng" dirty="0">
                <a:solidFill>
                  <a:srgbClr val="0000FF"/>
                </a:solidFill>
                <a:effectLst/>
                <a:ea typeface="Arial" panose="020B0604020202020204" pitchFamily="34" charset="0"/>
                <a:hlinkClick r:id="rId8"/>
              </a:rPr>
              <a:t>https://flask.palletsprojects.com/en/2.1.x/</a:t>
            </a:r>
            <a:r>
              <a:rPr lang="en-IN" sz="5600" u="sng" dirty="0">
                <a:solidFill>
                  <a:srgbClr val="0000FF"/>
                </a:solidFill>
                <a:effectLst/>
                <a:latin typeface="Arial" panose="020B0604020202020204" pitchFamily="34" charset="0"/>
                <a:ea typeface="Arial" panose="020B0604020202020204" pitchFamily="34" charset="0"/>
                <a:hlinkClick r:id="rId8"/>
              </a:rPr>
              <a:t> </a:t>
            </a:r>
            <a:endParaRPr lang="en-IN" sz="5600" u="sng" dirty="0">
              <a:solidFill>
                <a:srgbClr val="0000FF"/>
              </a:solidFill>
              <a:effectLst/>
              <a:latin typeface="Arial" panose="020B0604020202020204" pitchFamily="34" charset="0"/>
              <a:ea typeface="Arial" panose="020B0604020202020204" pitchFamily="34" charset="0"/>
            </a:endParaRPr>
          </a:p>
          <a:p>
            <a:pPr marL="0" indent="0">
              <a:buNone/>
            </a:pPr>
            <a:r>
              <a:rPr lang="en-IN" sz="8000" dirty="0"/>
              <a:t>[3] YouTube Tutorials :</a:t>
            </a:r>
          </a:p>
          <a:p>
            <a:pPr marL="0" indent="0">
              <a:lnSpc>
                <a:spcPct val="120000"/>
              </a:lnSpc>
              <a:buNone/>
            </a:pPr>
            <a:r>
              <a:rPr lang="en-IN" sz="8000" dirty="0"/>
              <a:t>       Data Visualization Tutorials:</a:t>
            </a:r>
          </a:p>
          <a:p>
            <a:pPr marL="0" indent="0">
              <a:lnSpc>
                <a:spcPct val="120000"/>
              </a:lnSpc>
              <a:buNone/>
            </a:pPr>
            <a:r>
              <a:rPr lang="en-IN" sz="5600" b="1" dirty="0"/>
              <a:t>          </a:t>
            </a:r>
            <a:r>
              <a:rPr lang="en-IN" sz="5600" dirty="0">
                <a:hlinkClick r:id="rId9"/>
              </a:rPr>
              <a:t>https://www.youtube.com/watch?v=CmorAWRsCAw&amp;list=PLeo1K3hjS3uuASpe-1LjfG5f14Bnozjwy</a:t>
            </a:r>
            <a:endParaRPr lang="en-IN" sz="5600" dirty="0"/>
          </a:p>
          <a:p>
            <a:pPr marL="0" indent="0">
              <a:lnSpc>
                <a:spcPct val="120000"/>
              </a:lnSpc>
              <a:buNone/>
            </a:pPr>
            <a:r>
              <a:rPr lang="en-IN" sz="5600" b="1" dirty="0"/>
              <a:t>          </a:t>
            </a:r>
            <a:r>
              <a:rPr lang="en-IN" sz="5600" dirty="0">
                <a:hlinkClick r:id="rId10"/>
              </a:rPr>
              <a:t>https://www.youtube.com/watch?v=rN0TREj8G7U&amp;list=PLUcmakntVocWGSKXIsUn1J7Wm9ekpZ87G</a:t>
            </a:r>
            <a:endParaRPr lang="en-IN" sz="5600" dirty="0"/>
          </a:p>
          <a:p>
            <a:pPr marL="514350" lvl="1" indent="0">
              <a:lnSpc>
                <a:spcPct val="150000"/>
              </a:lnSpc>
              <a:buNone/>
            </a:pPr>
            <a:r>
              <a:rPr lang="en-IN" sz="5200" u="sng" dirty="0">
                <a:solidFill>
                  <a:srgbClr val="0000FF"/>
                </a:solidFill>
                <a:effectLst/>
                <a:ea typeface="Arial" panose="020B0604020202020204" pitchFamily="34" charset="0"/>
                <a:hlinkClick r:id="rId11"/>
              </a:rPr>
              <a:t>https://www.youtube.com/watch?v=E5RjzSK0fvY</a:t>
            </a:r>
            <a:endParaRPr lang="en-IN" sz="5200" dirty="0">
              <a:effectLst/>
              <a:ea typeface="Arial" panose="020B0604020202020204" pitchFamily="34" charset="0"/>
            </a:endParaRPr>
          </a:p>
          <a:p>
            <a:pPr marL="514350" lvl="1" indent="0" algn="just">
              <a:lnSpc>
                <a:spcPct val="150000"/>
              </a:lnSpc>
              <a:buNone/>
            </a:pPr>
            <a:r>
              <a:rPr lang="en-IN" sz="5200" u="sng" dirty="0">
                <a:solidFill>
                  <a:srgbClr val="0000FF"/>
                </a:solidFill>
                <a:effectLst/>
                <a:ea typeface="Arial" panose="020B0604020202020204" pitchFamily="34" charset="0"/>
                <a:hlinkClick r:id="rId12"/>
              </a:rPr>
              <a:t>https://www.youtube.com/watch?v=ok2s1vV9XW0</a:t>
            </a:r>
            <a:endParaRPr lang="en-IN" sz="5200" dirty="0">
              <a:effectLst/>
              <a:ea typeface="Arial" panose="020B0604020202020204" pitchFamily="34" charset="0"/>
            </a:endParaRPr>
          </a:p>
          <a:p>
            <a:pPr marL="514350" lvl="1" indent="0" algn="just">
              <a:lnSpc>
                <a:spcPct val="150000"/>
              </a:lnSpc>
              <a:buNone/>
            </a:pPr>
            <a:r>
              <a:rPr lang="en-IN" sz="5200" u="sng" dirty="0">
                <a:solidFill>
                  <a:srgbClr val="0000FF"/>
                </a:solidFill>
                <a:effectLst/>
                <a:ea typeface="Arial" panose="020B0604020202020204" pitchFamily="34" charset="0"/>
                <a:hlinkClick r:id="rId13"/>
              </a:rPr>
              <a:t>https://www.youtube.com/watch?v=Z1RJmh_OqeA</a:t>
            </a:r>
            <a:endParaRPr lang="en-IN" sz="5200" dirty="0">
              <a:effectLst/>
              <a:ea typeface="Arial" panose="020B0604020202020204" pitchFamily="34" charset="0"/>
            </a:endParaRPr>
          </a:p>
          <a:p>
            <a:pPr marL="400050" lvl="1" indent="0">
              <a:lnSpc>
                <a:spcPct val="120000"/>
              </a:lnSpc>
              <a:buNone/>
            </a:pPr>
            <a:endParaRPr lang="en-IN" sz="5200" b="1" dirty="0"/>
          </a:p>
          <a:p>
            <a:pPr marL="400050" lvl="1" indent="0">
              <a:lnSpc>
                <a:spcPct val="120000"/>
              </a:lnSpc>
              <a:buNone/>
            </a:pPr>
            <a:r>
              <a:rPr lang="en-IN" sz="5200" dirty="0"/>
              <a:t>       </a:t>
            </a:r>
          </a:p>
          <a:p>
            <a:pPr marL="0" indent="0">
              <a:lnSpc>
                <a:spcPct val="120000"/>
              </a:lnSpc>
              <a:buNone/>
            </a:pPr>
            <a:r>
              <a:rPr lang="en-IN" sz="1600" dirty="0"/>
              <a:t>     </a:t>
            </a:r>
          </a:p>
          <a:p>
            <a:pPr marL="0" indent="0">
              <a:lnSpc>
                <a:spcPct val="120000"/>
              </a:lnSpc>
              <a:buNone/>
            </a:pPr>
            <a:r>
              <a:rPr lang="en-IN" sz="1600" dirty="0"/>
              <a:t>	</a:t>
            </a:r>
            <a:endParaRPr lang="en-IN" sz="2800" dirty="0"/>
          </a:p>
        </p:txBody>
      </p:sp>
    </p:spTree>
    <p:extLst>
      <p:ext uri="{BB962C8B-B14F-4D97-AF65-F5344CB8AC3E}">
        <p14:creationId xmlns:p14="http://schemas.microsoft.com/office/powerpoint/2010/main" val="19791945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33400" y="381000"/>
            <a:ext cx="8229600" cy="655638"/>
          </a:xfrm>
          <a:prstGeom prst="rect">
            <a:avLst/>
          </a:prstGeom>
        </p:spPr>
        <p:txBody>
          <a:bodyPr vert="horz" lIns="91440" tIns="45720" rIns="91440" bIns="45720" rtlCol="0" anchor="ctr">
            <a:normAutofit fontScale="92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solidFill>
                  <a:srgbClr val="C00000"/>
                </a:solidFill>
                <a:latin typeface="Arial" pitchFamily="34" charset="0"/>
                <a:cs typeface="Arial" pitchFamily="34" charset="0"/>
              </a:rPr>
              <a:t>Introduction</a:t>
            </a:r>
          </a:p>
        </p:txBody>
      </p:sp>
      <p:sp>
        <p:nvSpPr>
          <p:cNvPr id="6" name="Content Placeholder 2"/>
          <p:cNvSpPr txBox="1">
            <a:spLocks/>
          </p:cNvSpPr>
          <p:nvPr/>
        </p:nvSpPr>
        <p:spPr>
          <a:xfrm>
            <a:off x="457200" y="1447800"/>
            <a:ext cx="8305800" cy="48006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sz="2400" dirty="0">
                <a:effectLst/>
                <a:ea typeface="Arial" panose="020B0604020202020204" pitchFamily="34" charset="0"/>
                <a:cs typeface="Arial" panose="020B0604020202020204" pitchFamily="34" charset="0"/>
              </a:rPr>
              <a:t>People looking to rent a house tend to be more conservative with their budgets and priorities.</a:t>
            </a:r>
          </a:p>
          <a:p>
            <a:pPr algn="just"/>
            <a:r>
              <a:rPr lang="en-US" sz="2400" dirty="0">
                <a:effectLst/>
                <a:ea typeface="Arial" panose="020B0604020202020204" pitchFamily="34" charset="0"/>
              </a:rPr>
              <a:t>There are several factors that affect the rental cost of the house such as location, maintenance cost, property size, etc. </a:t>
            </a:r>
          </a:p>
          <a:p>
            <a:pPr algn="just"/>
            <a:r>
              <a:rPr lang="en-US" sz="2400" dirty="0">
                <a:effectLst/>
                <a:ea typeface="Arial" panose="020B0604020202020204" pitchFamily="34" charset="0"/>
              </a:rPr>
              <a:t>This system proposes a performance comparison between two machine learning regression algorithms.</a:t>
            </a:r>
            <a:endParaRPr lang="en-US" sz="2400" dirty="0"/>
          </a:p>
          <a:p>
            <a:pPr algn="just"/>
            <a:r>
              <a:rPr lang="en-US" sz="2400" dirty="0">
                <a:effectLst/>
                <a:ea typeface="Arial" panose="020B0604020202020204" pitchFamily="34" charset="0"/>
              </a:rPr>
              <a:t>The functioning of this project involves a website which accepts customer’s specifications and then uses the prediction model to predict the house rent. The system will return the predicted house rent to the customer based on the specifications the customer gives. </a:t>
            </a:r>
            <a:endParaRPr lang="en-US" sz="2400" dirty="0">
              <a:cs typeface="Arial" pitchFamily="34" charset="0"/>
            </a:endParaRPr>
          </a:p>
          <a:p>
            <a:pPr algn="just"/>
            <a:endParaRPr lang="en-US" sz="2400" dirty="0"/>
          </a:p>
        </p:txBody>
      </p:sp>
      <p:sp>
        <p:nvSpPr>
          <p:cNvPr id="7" name="Date Placeholder 6"/>
          <p:cNvSpPr>
            <a:spLocks noGrp="1"/>
          </p:cNvSpPr>
          <p:nvPr>
            <p:ph type="dt" sz="half" idx="10"/>
          </p:nvPr>
        </p:nvSpPr>
        <p:spPr/>
        <p:txBody>
          <a:bodyPr/>
          <a:lstStyle/>
          <a:p>
            <a:fld id="{34BF8381-4334-4BCF-A228-57F83149AF87}" type="datetime3">
              <a:rPr lang="en-US" smtClean="0"/>
              <a:pPr/>
              <a:t>26 April 2022</a:t>
            </a:fld>
            <a:endParaRPr lang="en-US" dirty="0"/>
          </a:p>
        </p:txBody>
      </p:sp>
      <p:sp>
        <p:nvSpPr>
          <p:cNvPr id="8" name="Footer Placeholder 7"/>
          <p:cNvSpPr>
            <a:spLocks noGrp="1"/>
          </p:cNvSpPr>
          <p:nvPr>
            <p:ph type="ftr" sz="quarter" idx="11"/>
          </p:nvPr>
        </p:nvSpPr>
        <p:spPr/>
        <p:txBody>
          <a:bodyPr/>
          <a:lstStyle/>
          <a:p>
            <a:r>
              <a:rPr lang="en-US"/>
              <a:t>Department of CSE</a:t>
            </a:r>
          </a:p>
        </p:txBody>
      </p:sp>
      <p:sp>
        <p:nvSpPr>
          <p:cNvPr id="9" name="Slide Number Placeholder 8"/>
          <p:cNvSpPr>
            <a:spLocks noGrp="1"/>
          </p:cNvSpPr>
          <p:nvPr>
            <p:ph type="sldNum" sz="quarter" idx="12"/>
          </p:nvPr>
        </p:nvSpPr>
        <p:spPr/>
        <p:txBody>
          <a:bodyPr/>
          <a:lstStyle/>
          <a:p>
            <a:fld id="{7B28076C-CE04-4A00-BFAA-A90EA8355859}" type="slidenum">
              <a:rPr lang="en-US" smtClean="0"/>
              <a:pPr/>
              <a:t>3</a:t>
            </a:fld>
            <a:endParaRPr lang="en-US"/>
          </a:p>
        </p:txBody>
      </p:sp>
    </p:spTree>
    <p:extLst>
      <p:ext uri="{BB962C8B-B14F-4D97-AF65-F5344CB8AC3E}">
        <p14:creationId xmlns:p14="http://schemas.microsoft.com/office/powerpoint/2010/main" val="3905252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A75E2FCA-C2E1-4F18-8725-C39FF27009E9}" type="datetime3">
              <a:rPr lang="en-US" smtClean="0"/>
              <a:pPr/>
              <a:t>26 April 2022</a:t>
            </a:fld>
            <a:endParaRPr lang="en-US"/>
          </a:p>
        </p:txBody>
      </p:sp>
      <p:sp>
        <p:nvSpPr>
          <p:cNvPr id="8" name="Footer Placeholder 7"/>
          <p:cNvSpPr>
            <a:spLocks noGrp="1"/>
          </p:cNvSpPr>
          <p:nvPr>
            <p:ph type="ftr" sz="quarter" idx="11"/>
          </p:nvPr>
        </p:nvSpPr>
        <p:spPr/>
        <p:txBody>
          <a:bodyPr/>
          <a:lstStyle/>
          <a:p>
            <a:r>
              <a:rPr lang="en-US"/>
              <a:t>Department of CSE</a:t>
            </a:r>
          </a:p>
        </p:txBody>
      </p:sp>
      <p:sp>
        <p:nvSpPr>
          <p:cNvPr id="9" name="Slide Number Placeholder 8"/>
          <p:cNvSpPr>
            <a:spLocks noGrp="1"/>
          </p:cNvSpPr>
          <p:nvPr>
            <p:ph type="sldNum" sz="quarter" idx="12"/>
          </p:nvPr>
        </p:nvSpPr>
        <p:spPr/>
        <p:txBody>
          <a:bodyPr/>
          <a:lstStyle/>
          <a:p>
            <a:fld id="{7B28076C-CE04-4A00-BFAA-A90EA8355859}" type="slidenum">
              <a:rPr lang="en-US" smtClean="0"/>
              <a:pPr/>
              <a:t>4</a:t>
            </a:fld>
            <a:endParaRPr lang="en-US"/>
          </a:p>
        </p:txBody>
      </p:sp>
      <p:sp>
        <p:nvSpPr>
          <p:cNvPr id="10" name="Title 1"/>
          <p:cNvSpPr>
            <a:spLocks noGrp="1"/>
          </p:cNvSpPr>
          <p:nvPr>
            <p:ph type="title"/>
          </p:nvPr>
        </p:nvSpPr>
        <p:spPr>
          <a:xfrm>
            <a:off x="495300" y="381000"/>
            <a:ext cx="8229600" cy="655638"/>
          </a:xfrm>
        </p:spPr>
        <p:txBody>
          <a:bodyPr>
            <a:normAutofit fontScale="90000"/>
          </a:bodyPr>
          <a:lstStyle/>
          <a:p>
            <a:pPr algn="l"/>
            <a:r>
              <a:rPr lang="en-US" dirty="0">
                <a:solidFill>
                  <a:srgbClr val="C00000"/>
                </a:solidFill>
                <a:latin typeface="Arial" pitchFamily="34" charset="0"/>
                <a:cs typeface="Arial" pitchFamily="34" charset="0"/>
              </a:rPr>
              <a:t>Objective</a:t>
            </a:r>
          </a:p>
        </p:txBody>
      </p:sp>
      <p:sp>
        <p:nvSpPr>
          <p:cNvPr id="11" name="Content Placeholder 2"/>
          <p:cNvSpPr>
            <a:spLocks noGrp="1"/>
          </p:cNvSpPr>
          <p:nvPr>
            <p:ph idx="1"/>
          </p:nvPr>
        </p:nvSpPr>
        <p:spPr>
          <a:xfrm>
            <a:off x="457200" y="1371600"/>
            <a:ext cx="8153400" cy="4419600"/>
          </a:xfrm>
        </p:spPr>
        <p:txBody>
          <a:bodyPr>
            <a:normAutofit/>
          </a:bodyPr>
          <a:lstStyle/>
          <a:p>
            <a:pPr algn="just">
              <a:lnSpc>
                <a:spcPct val="120000"/>
              </a:lnSpc>
            </a:pPr>
            <a:r>
              <a:rPr lang="en-US" sz="2400" dirty="0">
                <a:effectLst/>
                <a:ea typeface="Arial" panose="020B0604020202020204" pitchFamily="34" charset="0"/>
              </a:rPr>
              <a:t>Renting a house in a big city like Hyderabad is an hectic process. </a:t>
            </a:r>
          </a:p>
          <a:p>
            <a:pPr algn="just">
              <a:lnSpc>
                <a:spcPct val="120000"/>
              </a:lnSpc>
            </a:pPr>
            <a:r>
              <a:rPr lang="en-US" sz="2400" dirty="0">
                <a:effectLst/>
                <a:ea typeface="Arial" panose="020B0604020202020204" pitchFamily="34" charset="0"/>
              </a:rPr>
              <a:t>As the customer has to roam places and has to pay commission to the real estate agent. There is no guarantee that the customer gets insights according to his specifications. </a:t>
            </a:r>
          </a:p>
          <a:p>
            <a:pPr algn="just">
              <a:lnSpc>
                <a:spcPct val="120000"/>
              </a:lnSpc>
            </a:pPr>
            <a:r>
              <a:rPr lang="en-US" sz="2400" dirty="0">
                <a:effectLst/>
                <a:ea typeface="Arial" panose="020B0604020202020204" pitchFamily="34" charset="0"/>
              </a:rPr>
              <a:t>So, we are creating this house rent predictor through which the customer can predict the house rents by providing the specifications he/she wants.</a:t>
            </a:r>
            <a:endParaRPr lang="en-IN" sz="2400" dirty="0">
              <a:effectLst/>
              <a:ea typeface="Arial" panose="020B0604020202020204" pitchFamily="34" charset="0"/>
            </a:endParaRPr>
          </a:p>
          <a:p>
            <a:pPr marL="0" indent="0">
              <a:lnSpc>
                <a:spcPct val="120000"/>
              </a:lnSpc>
              <a:buNone/>
            </a:pPr>
            <a:endParaRPr lang="en-IN" sz="2200" dirty="0">
              <a:effectLst/>
              <a:latin typeface="Arial" panose="020B0604020202020204" pitchFamily="34" charset="0"/>
              <a:ea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85972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A75E2FCA-C2E1-4F18-8725-C39FF27009E9}" type="datetime3">
              <a:rPr lang="en-US" smtClean="0"/>
              <a:pPr/>
              <a:t>26 April 2022</a:t>
            </a:fld>
            <a:endParaRPr lang="en-US"/>
          </a:p>
        </p:txBody>
      </p:sp>
      <p:sp>
        <p:nvSpPr>
          <p:cNvPr id="8" name="Footer Placeholder 7"/>
          <p:cNvSpPr>
            <a:spLocks noGrp="1"/>
          </p:cNvSpPr>
          <p:nvPr>
            <p:ph type="ftr" sz="quarter" idx="11"/>
          </p:nvPr>
        </p:nvSpPr>
        <p:spPr/>
        <p:txBody>
          <a:bodyPr/>
          <a:lstStyle/>
          <a:p>
            <a:r>
              <a:rPr lang="en-US"/>
              <a:t>Department of CSE</a:t>
            </a:r>
          </a:p>
        </p:txBody>
      </p:sp>
      <p:sp>
        <p:nvSpPr>
          <p:cNvPr id="9" name="Slide Number Placeholder 8"/>
          <p:cNvSpPr>
            <a:spLocks noGrp="1"/>
          </p:cNvSpPr>
          <p:nvPr>
            <p:ph type="sldNum" sz="quarter" idx="12"/>
          </p:nvPr>
        </p:nvSpPr>
        <p:spPr/>
        <p:txBody>
          <a:bodyPr/>
          <a:lstStyle/>
          <a:p>
            <a:fld id="{7B28076C-CE04-4A00-BFAA-A90EA8355859}" type="slidenum">
              <a:rPr lang="en-US" smtClean="0"/>
              <a:pPr/>
              <a:t>5</a:t>
            </a:fld>
            <a:endParaRPr lang="en-US"/>
          </a:p>
        </p:txBody>
      </p:sp>
      <p:sp>
        <p:nvSpPr>
          <p:cNvPr id="10" name="Title 1"/>
          <p:cNvSpPr>
            <a:spLocks noGrp="1"/>
          </p:cNvSpPr>
          <p:nvPr>
            <p:ph type="title"/>
          </p:nvPr>
        </p:nvSpPr>
        <p:spPr>
          <a:xfrm>
            <a:off x="495300" y="381000"/>
            <a:ext cx="8229600" cy="655638"/>
          </a:xfrm>
        </p:spPr>
        <p:txBody>
          <a:bodyPr>
            <a:normAutofit fontScale="90000"/>
          </a:bodyPr>
          <a:lstStyle/>
          <a:p>
            <a:pPr algn="l"/>
            <a:r>
              <a:rPr lang="en-US" dirty="0">
                <a:solidFill>
                  <a:srgbClr val="C00000"/>
                </a:solidFill>
                <a:latin typeface="Arial" pitchFamily="34" charset="0"/>
                <a:cs typeface="Arial" pitchFamily="34" charset="0"/>
              </a:rPr>
              <a:t>Scope</a:t>
            </a:r>
          </a:p>
        </p:txBody>
      </p:sp>
      <p:sp>
        <p:nvSpPr>
          <p:cNvPr id="11" name="Content Placeholder 2"/>
          <p:cNvSpPr>
            <a:spLocks noGrp="1"/>
          </p:cNvSpPr>
          <p:nvPr>
            <p:ph idx="1"/>
          </p:nvPr>
        </p:nvSpPr>
        <p:spPr>
          <a:xfrm>
            <a:off x="457200" y="1371600"/>
            <a:ext cx="8153400" cy="4876800"/>
          </a:xfrm>
        </p:spPr>
        <p:txBody>
          <a:bodyPr>
            <a:normAutofit/>
          </a:bodyPr>
          <a:lstStyle/>
          <a:p>
            <a:pPr marL="0" indent="0" algn="just">
              <a:lnSpc>
                <a:spcPct val="150000"/>
              </a:lnSpc>
              <a:spcBef>
                <a:spcPts val="45"/>
              </a:spcBef>
              <a:buNone/>
            </a:pPr>
            <a:r>
              <a:rPr lang="en-US" sz="2000" dirty="0">
                <a:effectLst/>
                <a:ea typeface="Arial" panose="020B0604020202020204" pitchFamily="34" charset="0"/>
              </a:rPr>
              <a:t>The main scope of this prediction is to analyze the Hyderabad House Rents dataset using machine learning libraries to make some useful predictions. These analyses will give deeper insight into the house rents of Hyderabad city and helps people to analyze the rents based on different parameters.</a:t>
            </a:r>
            <a:endParaRPr lang="en-IN" sz="2000" dirty="0">
              <a:ea typeface="Arial" panose="020B0604020202020204" pitchFamily="34" charset="0"/>
            </a:endParaRPr>
          </a:p>
          <a:p>
            <a:pPr marL="0" indent="0" algn="just">
              <a:lnSpc>
                <a:spcPct val="150000"/>
              </a:lnSpc>
              <a:spcBef>
                <a:spcPts val="45"/>
              </a:spcBef>
              <a:buNone/>
            </a:pPr>
            <a:endParaRPr lang="en-IN" sz="2000" dirty="0">
              <a:effectLst/>
              <a:ea typeface="Arial" panose="020B0604020202020204" pitchFamily="34" charset="0"/>
            </a:endParaRPr>
          </a:p>
          <a:p>
            <a:pPr marL="0" indent="0" algn="just">
              <a:lnSpc>
                <a:spcPct val="150000"/>
              </a:lnSpc>
              <a:spcBef>
                <a:spcPts val="45"/>
              </a:spcBef>
              <a:buNone/>
            </a:pPr>
            <a:r>
              <a:rPr lang="en-US" sz="2000" dirty="0">
                <a:effectLst/>
                <a:ea typeface="Arial" panose="020B0604020202020204" pitchFamily="34" charset="0"/>
              </a:rPr>
              <a:t>		We are going to achieve the objective by performing various processes like cleaning, analyzing, feature engineering, outliner detection, one hot encoding the data. Then the data is split into training and testing data sets and apply machine learning algorithms to predict the house rent.</a:t>
            </a:r>
            <a:endParaRPr lang="en-IN" sz="2000" dirty="0">
              <a:effectLst/>
              <a:ea typeface="Arial" panose="020B0604020202020204" pitchFamily="34" charset="0"/>
            </a:endParaRPr>
          </a:p>
          <a:p>
            <a:pPr algn="just"/>
            <a:endParaRPr lang="en-US" sz="1800" dirty="0"/>
          </a:p>
        </p:txBody>
      </p:sp>
    </p:spTree>
    <p:extLst>
      <p:ext uri="{BB962C8B-B14F-4D97-AF65-F5344CB8AC3E}">
        <p14:creationId xmlns:p14="http://schemas.microsoft.com/office/powerpoint/2010/main" val="29171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530106A-D64C-4B85-9F30-8CF68746E9AD}"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6</a:t>
            </a:fld>
            <a:endParaRPr lang="en-US"/>
          </a:p>
        </p:txBody>
      </p:sp>
      <p:sp>
        <p:nvSpPr>
          <p:cNvPr id="8" name="Title 1"/>
          <p:cNvSpPr>
            <a:spLocks noGrp="1"/>
          </p:cNvSpPr>
          <p:nvPr>
            <p:ph type="title"/>
          </p:nvPr>
        </p:nvSpPr>
        <p:spPr>
          <a:xfrm>
            <a:off x="381000" y="381000"/>
            <a:ext cx="8229600" cy="609600"/>
          </a:xfrm>
        </p:spPr>
        <p:txBody>
          <a:bodyPr>
            <a:normAutofit fontScale="90000"/>
          </a:bodyPr>
          <a:lstStyle/>
          <a:p>
            <a:pPr algn="l"/>
            <a:r>
              <a:rPr lang="en-US" dirty="0">
                <a:solidFill>
                  <a:srgbClr val="C00000"/>
                </a:solidFill>
                <a:latin typeface="Arial" pitchFamily="34" charset="0"/>
                <a:cs typeface="Arial" pitchFamily="34" charset="0"/>
              </a:rPr>
              <a:t>System Architecture / Ideation Map</a:t>
            </a:r>
            <a:endParaRPr lang="en-US" dirty="0">
              <a:solidFill>
                <a:srgbClr val="C00000"/>
              </a:solidFill>
            </a:endParaRPr>
          </a:p>
        </p:txBody>
      </p:sp>
      <p:pic>
        <p:nvPicPr>
          <p:cNvPr id="12" name="Picture 11">
            <a:extLst>
              <a:ext uri="{FF2B5EF4-FFF2-40B4-BE49-F238E27FC236}">
                <a16:creationId xmlns:a16="http://schemas.microsoft.com/office/drawing/2014/main" id="{B0AF4470-3661-4A66-B6C6-4CF3332B0C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6800" y="1245253"/>
            <a:ext cx="7010400" cy="5257800"/>
          </a:xfrm>
          <a:prstGeom prst="rect">
            <a:avLst/>
          </a:prstGeom>
        </p:spPr>
      </p:pic>
    </p:spTree>
    <p:extLst>
      <p:ext uri="{BB962C8B-B14F-4D97-AF65-F5344CB8AC3E}">
        <p14:creationId xmlns:p14="http://schemas.microsoft.com/office/powerpoint/2010/main" val="24624814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88A2916-C0A4-4267-9374-48ED518F9068}"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7</a:t>
            </a:fld>
            <a:endParaRPr lang="en-US"/>
          </a:p>
        </p:txBody>
      </p:sp>
      <p:sp>
        <p:nvSpPr>
          <p:cNvPr id="7" name="Title 1"/>
          <p:cNvSpPr>
            <a:spLocks noGrp="1"/>
          </p:cNvSpPr>
          <p:nvPr>
            <p:ph type="title"/>
          </p:nvPr>
        </p:nvSpPr>
        <p:spPr>
          <a:xfrm>
            <a:off x="381000" y="457200"/>
            <a:ext cx="8229600" cy="655638"/>
          </a:xfrm>
        </p:spPr>
        <p:txBody>
          <a:bodyPr>
            <a:noAutofit/>
          </a:bodyPr>
          <a:lstStyle/>
          <a:p>
            <a:pPr algn="l"/>
            <a:r>
              <a:rPr lang="en-US" sz="3600" dirty="0">
                <a:solidFill>
                  <a:srgbClr val="C00000"/>
                </a:solidFill>
                <a:latin typeface="Arial" pitchFamily="34" charset="0"/>
                <a:cs typeface="Arial" pitchFamily="34" charset="0"/>
              </a:rPr>
              <a:t>Module Implementation</a:t>
            </a:r>
            <a:endParaRPr lang="en-US" sz="3600" dirty="0">
              <a:solidFill>
                <a:srgbClr val="C00000"/>
              </a:solidFill>
            </a:endParaRPr>
          </a:p>
        </p:txBody>
      </p:sp>
      <p:sp>
        <p:nvSpPr>
          <p:cNvPr id="8" name="Content Placeholder 2"/>
          <p:cNvSpPr>
            <a:spLocks noGrp="1"/>
          </p:cNvSpPr>
          <p:nvPr>
            <p:ph idx="1"/>
          </p:nvPr>
        </p:nvSpPr>
        <p:spPr>
          <a:xfrm>
            <a:off x="457200" y="1600200"/>
            <a:ext cx="8305800" cy="4800600"/>
          </a:xfrm>
        </p:spPr>
        <p:txBody>
          <a:bodyPr>
            <a:normAutofit/>
          </a:bodyPr>
          <a:lstStyle/>
          <a:p>
            <a:pPr marL="0" indent="0">
              <a:lnSpc>
                <a:spcPct val="150000"/>
              </a:lnSpc>
              <a:buNone/>
            </a:pPr>
            <a:r>
              <a:rPr lang="en-US" sz="2400" b="1" dirty="0">
                <a:cs typeface="Arial" pitchFamily="34" charset="0"/>
              </a:rPr>
              <a:t>This Project contains 3 modules:-</a:t>
            </a:r>
          </a:p>
          <a:p>
            <a:pPr>
              <a:lnSpc>
                <a:spcPct val="150000"/>
              </a:lnSpc>
            </a:pPr>
            <a:r>
              <a:rPr lang="en-US" sz="2400" dirty="0">
                <a:cs typeface="Arial" pitchFamily="34" charset="0"/>
              </a:rPr>
              <a:t>Machine Learning Model ( Data Collection, Data Pre-Processing, Training and Testing the Model, Finding the Accuracy).</a:t>
            </a:r>
          </a:p>
          <a:p>
            <a:pPr>
              <a:lnSpc>
                <a:spcPct val="150000"/>
              </a:lnSpc>
            </a:pPr>
            <a:r>
              <a:rPr lang="en-US" sz="2400" dirty="0">
                <a:cs typeface="Arial" pitchFamily="34" charset="0"/>
              </a:rPr>
              <a:t>Back-end using Flask</a:t>
            </a:r>
          </a:p>
          <a:p>
            <a:pPr>
              <a:lnSpc>
                <a:spcPct val="150000"/>
              </a:lnSpc>
            </a:pPr>
            <a:r>
              <a:rPr lang="en-US" sz="2400" dirty="0">
                <a:cs typeface="Arial" pitchFamily="34" charset="0"/>
              </a:rPr>
              <a:t>Front-end using HTML, CSS, JavaScript</a:t>
            </a:r>
          </a:p>
        </p:txBody>
      </p:sp>
    </p:spTree>
    <p:extLst>
      <p:ext uri="{BB962C8B-B14F-4D97-AF65-F5344CB8AC3E}">
        <p14:creationId xmlns:p14="http://schemas.microsoft.com/office/powerpoint/2010/main" val="3369401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88A2916-C0A4-4267-9374-48ED518F9068}"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8</a:t>
            </a:fld>
            <a:endParaRPr lang="en-US"/>
          </a:p>
        </p:txBody>
      </p:sp>
      <p:sp>
        <p:nvSpPr>
          <p:cNvPr id="7" name="Title 1"/>
          <p:cNvSpPr>
            <a:spLocks noGrp="1"/>
          </p:cNvSpPr>
          <p:nvPr>
            <p:ph type="title"/>
          </p:nvPr>
        </p:nvSpPr>
        <p:spPr>
          <a:xfrm>
            <a:off x="381000" y="457200"/>
            <a:ext cx="8229600" cy="655638"/>
          </a:xfrm>
        </p:spPr>
        <p:txBody>
          <a:bodyPr>
            <a:noAutofit/>
          </a:bodyPr>
          <a:lstStyle/>
          <a:p>
            <a:pPr algn="l"/>
            <a:r>
              <a:rPr lang="en-US" sz="3600" dirty="0">
                <a:solidFill>
                  <a:srgbClr val="C00000"/>
                </a:solidFill>
                <a:latin typeface="Arial" pitchFamily="34" charset="0"/>
                <a:cs typeface="Arial" pitchFamily="34" charset="0"/>
              </a:rPr>
              <a:t>Project Implementation</a:t>
            </a:r>
            <a:endParaRPr lang="en-US" sz="3600" dirty="0">
              <a:solidFill>
                <a:srgbClr val="C00000"/>
              </a:solidFill>
            </a:endParaRPr>
          </a:p>
        </p:txBody>
      </p:sp>
      <p:sp>
        <p:nvSpPr>
          <p:cNvPr id="8" name="Content Placeholder 2"/>
          <p:cNvSpPr>
            <a:spLocks noGrp="1"/>
          </p:cNvSpPr>
          <p:nvPr>
            <p:ph idx="1"/>
          </p:nvPr>
        </p:nvSpPr>
        <p:spPr>
          <a:xfrm>
            <a:off x="457200" y="1600200"/>
            <a:ext cx="8305800" cy="4800600"/>
          </a:xfrm>
        </p:spPr>
        <p:txBody>
          <a:bodyPr>
            <a:normAutofit/>
          </a:bodyPr>
          <a:lstStyle/>
          <a:p>
            <a:pPr marL="0" indent="0">
              <a:buNone/>
            </a:pPr>
            <a:r>
              <a:rPr lang="en-US" sz="2400" b="1" dirty="0">
                <a:latin typeface="Arial" pitchFamily="34" charset="0"/>
                <a:cs typeface="Arial" pitchFamily="34" charset="0"/>
              </a:rPr>
              <a:t>Hardware and Software Requirements:-</a:t>
            </a:r>
          </a:p>
          <a:p>
            <a:pPr>
              <a:buFont typeface="Wingdings" panose="05000000000000000000" pitchFamily="2" charset="2"/>
              <a:buChar char="ü"/>
            </a:pPr>
            <a:r>
              <a:rPr lang="en-US" sz="2200" dirty="0">
                <a:solidFill>
                  <a:srgbClr val="000000"/>
                </a:solidFill>
                <a:effectLst/>
                <a:latin typeface="Arial" panose="020B0604020202020204" pitchFamily="34" charset="0"/>
                <a:ea typeface="Arial" panose="020B0604020202020204" pitchFamily="34" charset="0"/>
              </a:rPr>
              <a:t>x86 64-bit</a:t>
            </a:r>
            <a:r>
              <a:rPr lang="en-IN" sz="2200" dirty="0">
                <a:effectLst/>
                <a:latin typeface="Arial" panose="020B0604020202020204" pitchFamily="34" charset="0"/>
                <a:ea typeface="Arial" panose="020B0604020202020204" pitchFamily="34" charset="0"/>
              </a:rPr>
              <a:t> System </a:t>
            </a:r>
          </a:p>
          <a:p>
            <a:pPr>
              <a:buFont typeface="Wingdings" panose="05000000000000000000" pitchFamily="2" charset="2"/>
              <a:buChar char="ü"/>
            </a:pPr>
            <a:r>
              <a:rPr lang="en-IN" sz="2200" dirty="0">
                <a:latin typeface="Arial" panose="020B0604020202020204" pitchFamily="34" charset="0"/>
                <a:ea typeface="Arial" panose="020B0604020202020204" pitchFamily="34" charset="0"/>
              </a:rPr>
              <a:t>4 GB RAM</a:t>
            </a:r>
          </a:p>
          <a:p>
            <a:pPr>
              <a:buFont typeface="Wingdings" panose="05000000000000000000" pitchFamily="2" charset="2"/>
              <a:buChar char="ü"/>
            </a:pPr>
            <a:r>
              <a:rPr lang="en-IN" sz="2200" dirty="0">
                <a:latin typeface="Arial" panose="020B0604020202020204" pitchFamily="34" charset="0"/>
                <a:ea typeface="Arial" panose="020B0604020202020204" pitchFamily="34" charset="0"/>
              </a:rPr>
              <a:t>5 GB free disk space</a:t>
            </a:r>
            <a:endParaRPr lang="en-IN" sz="2200" dirty="0">
              <a:effectLst/>
              <a:latin typeface="Arial" panose="020B0604020202020204" pitchFamily="34" charset="0"/>
              <a:ea typeface="Arial" panose="020B0604020202020204" pitchFamily="34" charset="0"/>
            </a:endParaRPr>
          </a:p>
          <a:p>
            <a:pPr>
              <a:buFont typeface="Wingdings" panose="05000000000000000000" pitchFamily="2" charset="2"/>
              <a:buChar char="ü"/>
            </a:pPr>
            <a:endParaRPr lang="en-US" sz="2200" dirty="0">
              <a:latin typeface="Arial" pitchFamily="34" charset="0"/>
              <a:cs typeface="Arial" pitchFamily="34" charset="0"/>
            </a:endParaRPr>
          </a:p>
          <a:p>
            <a:pPr marL="0" indent="0">
              <a:buNone/>
            </a:pPr>
            <a:endParaRPr lang="en-US" sz="2200" dirty="0">
              <a:latin typeface="Arial" pitchFamily="34" charset="0"/>
              <a:cs typeface="Arial" pitchFamily="34" charset="0"/>
            </a:endParaRPr>
          </a:p>
          <a:p>
            <a:pPr marL="0" indent="0">
              <a:buNone/>
            </a:pPr>
            <a:r>
              <a:rPr lang="en-US" sz="2400" b="1" dirty="0">
                <a:latin typeface="Arial" pitchFamily="34" charset="0"/>
                <a:cs typeface="Arial" pitchFamily="34" charset="0"/>
              </a:rPr>
              <a:t>Software Requirements:-</a:t>
            </a:r>
          </a:p>
          <a:p>
            <a:pPr>
              <a:buFont typeface="Wingdings" panose="05000000000000000000" pitchFamily="2" charset="2"/>
              <a:buChar char="ü"/>
            </a:pPr>
            <a:r>
              <a:rPr lang="en-US" sz="2200" dirty="0">
                <a:latin typeface="Arial" pitchFamily="34" charset="0"/>
                <a:cs typeface="Arial" pitchFamily="34" charset="0"/>
              </a:rPr>
              <a:t>Python</a:t>
            </a:r>
          </a:p>
          <a:p>
            <a:pPr>
              <a:buFont typeface="Wingdings" panose="05000000000000000000" pitchFamily="2" charset="2"/>
              <a:buChar char="ü"/>
            </a:pPr>
            <a:r>
              <a:rPr lang="en-US" sz="2200" dirty="0" err="1">
                <a:latin typeface="Arial" pitchFamily="34" charset="0"/>
                <a:cs typeface="Arial" pitchFamily="34" charset="0"/>
              </a:rPr>
              <a:t>Jupyter</a:t>
            </a:r>
            <a:r>
              <a:rPr lang="en-US" sz="2200" dirty="0">
                <a:latin typeface="Arial" pitchFamily="34" charset="0"/>
                <a:cs typeface="Arial" pitchFamily="34" charset="0"/>
              </a:rPr>
              <a:t> Notebook</a:t>
            </a:r>
          </a:p>
          <a:p>
            <a:pPr>
              <a:buFont typeface="Wingdings" panose="05000000000000000000" pitchFamily="2" charset="2"/>
              <a:buChar char="ü"/>
            </a:pPr>
            <a:r>
              <a:rPr lang="en-US" sz="2200" dirty="0">
                <a:latin typeface="Arial" pitchFamily="34" charset="0"/>
                <a:cs typeface="Arial" pitchFamily="34" charset="0"/>
              </a:rPr>
              <a:t>Visual Studio Code</a:t>
            </a:r>
          </a:p>
        </p:txBody>
      </p:sp>
    </p:spTree>
    <p:extLst>
      <p:ext uri="{BB962C8B-B14F-4D97-AF65-F5344CB8AC3E}">
        <p14:creationId xmlns:p14="http://schemas.microsoft.com/office/powerpoint/2010/main" val="261700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88A2916-C0A4-4267-9374-48ED518F9068}" type="datetime3">
              <a:rPr lang="en-US" smtClean="0"/>
              <a:pPr/>
              <a:t>26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9</a:t>
            </a:fld>
            <a:endParaRPr lang="en-US"/>
          </a:p>
        </p:txBody>
      </p:sp>
      <p:sp>
        <p:nvSpPr>
          <p:cNvPr id="7" name="Title 1"/>
          <p:cNvSpPr>
            <a:spLocks noGrp="1"/>
          </p:cNvSpPr>
          <p:nvPr>
            <p:ph type="title"/>
          </p:nvPr>
        </p:nvSpPr>
        <p:spPr>
          <a:xfrm>
            <a:off x="381000" y="457200"/>
            <a:ext cx="8229600" cy="655638"/>
          </a:xfrm>
        </p:spPr>
        <p:txBody>
          <a:bodyPr>
            <a:noAutofit/>
          </a:bodyPr>
          <a:lstStyle/>
          <a:p>
            <a:pPr algn="l"/>
            <a:r>
              <a:rPr lang="en-US" sz="3600" dirty="0">
                <a:solidFill>
                  <a:srgbClr val="C00000"/>
                </a:solidFill>
                <a:latin typeface="Arial" pitchFamily="34" charset="0"/>
                <a:cs typeface="Arial" pitchFamily="34" charset="0"/>
              </a:rPr>
              <a:t>Project Implementation</a:t>
            </a:r>
            <a:endParaRPr lang="en-US" sz="3600" dirty="0">
              <a:solidFill>
                <a:srgbClr val="C00000"/>
              </a:solidFill>
            </a:endParaRPr>
          </a:p>
        </p:txBody>
      </p:sp>
      <p:sp>
        <p:nvSpPr>
          <p:cNvPr id="8" name="Content Placeholder 2"/>
          <p:cNvSpPr>
            <a:spLocks noGrp="1"/>
          </p:cNvSpPr>
          <p:nvPr>
            <p:ph idx="1"/>
          </p:nvPr>
        </p:nvSpPr>
        <p:spPr>
          <a:xfrm>
            <a:off x="457200" y="1600200"/>
            <a:ext cx="8305800" cy="4800600"/>
          </a:xfrm>
        </p:spPr>
        <p:txBody>
          <a:bodyPr>
            <a:normAutofit/>
          </a:bodyPr>
          <a:lstStyle/>
          <a:p>
            <a:pPr marL="0" indent="0">
              <a:buNone/>
            </a:pPr>
            <a:r>
              <a:rPr lang="en-US" sz="2400" b="1" dirty="0">
                <a:latin typeface="Arial" pitchFamily="34" charset="0"/>
                <a:cs typeface="Arial" pitchFamily="34" charset="0"/>
              </a:rPr>
              <a:t>Libraries Used:-</a:t>
            </a:r>
          </a:p>
          <a:p>
            <a:pPr>
              <a:buFont typeface="Wingdings" panose="05000000000000000000" pitchFamily="2" charset="2"/>
              <a:buChar char="ü"/>
            </a:pPr>
            <a:r>
              <a:rPr lang="en-US" sz="2200" dirty="0" err="1">
                <a:latin typeface="Arial" pitchFamily="34" charset="0"/>
                <a:cs typeface="Arial" pitchFamily="34" charset="0"/>
              </a:rPr>
              <a:t>Numpy</a:t>
            </a:r>
            <a:endParaRPr lang="en-US" sz="2200" dirty="0">
              <a:latin typeface="Arial" pitchFamily="34" charset="0"/>
              <a:cs typeface="Arial" pitchFamily="34" charset="0"/>
            </a:endParaRPr>
          </a:p>
          <a:p>
            <a:pPr>
              <a:buFont typeface="Wingdings" panose="05000000000000000000" pitchFamily="2" charset="2"/>
              <a:buChar char="ü"/>
            </a:pPr>
            <a:r>
              <a:rPr lang="en-US" sz="2200" dirty="0">
                <a:latin typeface="Arial" pitchFamily="34" charset="0"/>
                <a:cs typeface="Arial" pitchFamily="34" charset="0"/>
              </a:rPr>
              <a:t>Pandas</a:t>
            </a:r>
          </a:p>
          <a:p>
            <a:pPr>
              <a:buFont typeface="Wingdings" panose="05000000000000000000" pitchFamily="2" charset="2"/>
              <a:buChar char="ü"/>
            </a:pPr>
            <a:r>
              <a:rPr lang="en-US" sz="2200" dirty="0">
                <a:latin typeface="Arial" pitchFamily="34" charset="0"/>
                <a:cs typeface="Arial" pitchFamily="34" charset="0"/>
              </a:rPr>
              <a:t>Matplotlib</a:t>
            </a:r>
          </a:p>
          <a:p>
            <a:pPr>
              <a:buFont typeface="Wingdings" panose="05000000000000000000" pitchFamily="2" charset="2"/>
              <a:buChar char="ü"/>
            </a:pPr>
            <a:r>
              <a:rPr lang="en-US" sz="2200" dirty="0">
                <a:latin typeface="Arial" pitchFamily="34" charset="0"/>
                <a:cs typeface="Arial" pitchFamily="34" charset="0"/>
              </a:rPr>
              <a:t>Scikit-learn</a:t>
            </a:r>
          </a:p>
          <a:p>
            <a:pPr>
              <a:buFont typeface="Wingdings" panose="05000000000000000000" pitchFamily="2" charset="2"/>
              <a:buChar char="ü"/>
            </a:pPr>
            <a:r>
              <a:rPr lang="en-US" sz="2200" dirty="0">
                <a:latin typeface="Arial" pitchFamily="34" charset="0"/>
                <a:cs typeface="Arial" pitchFamily="34" charset="0"/>
              </a:rPr>
              <a:t>Pickle</a:t>
            </a:r>
          </a:p>
          <a:p>
            <a:pPr>
              <a:buFont typeface="Wingdings" panose="05000000000000000000" pitchFamily="2" charset="2"/>
              <a:buChar char="ü"/>
            </a:pPr>
            <a:r>
              <a:rPr lang="en-US" sz="2200" dirty="0" err="1">
                <a:latin typeface="Arial" pitchFamily="34" charset="0"/>
                <a:cs typeface="Arial" pitchFamily="34" charset="0"/>
              </a:rPr>
              <a:t>Json</a:t>
            </a:r>
            <a:endParaRPr lang="en-US" sz="2200" dirty="0">
              <a:latin typeface="Arial" pitchFamily="34" charset="0"/>
              <a:cs typeface="Arial" pitchFamily="34" charset="0"/>
            </a:endParaRPr>
          </a:p>
          <a:p>
            <a:pPr>
              <a:buFont typeface="Wingdings" panose="05000000000000000000" pitchFamily="2" charset="2"/>
              <a:buChar char="ü"/>
            </a:pPr>
            <a:r>
              <a:rPr lang="en-US" sz="2200" dirty="0">
                <a:latin typeface="Arial" pitchFamily="34" charset="0"/>
                <a:cs typeface="Arial" pitchFamily="34" charset="0"/>
              </a:rPr>
              <a:t>Flask</a:t>
            </a:r>
          </a:p>
        </p:txBody>
      </p:sp>
    </p:spTree>
    <p:extLst>
      <p:ext uri="{BB962C8B-B14F-4D97-AF65-F5344CB8AC3E}">
        <p14:creationId xmlns:p14="http://schemas.microsoft.com/office/powerpoint/2010/main" val="1062950567"/>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2961</TotalTime>
  <Words>1372</Words>
  <Application>Microsoft Office PowerPoint</Application>
  <PresentationFormat>On-screen Show (4:3)</PresentationFormat>
  <Paragraphs>181</Paragraphs>
  <Slides>21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Wingdings</vt:lpstr>
      <vt:lpstr>Custom Design</vt:lpstr>
      <vt:lpstr> </vt:lpstr>
      <vt:lpstr>Presentation Outline</vt:lpstr>
      <vt:lpstr>PowerPoint Presentation</vt:lpstr>
      <vt:lpstr>Objective</vt:lpstr>
      <vt:lpstr>Scope</vt:lpstr>
      <vt:lpstr>System Architecture / Ideation Map</vt:lpstr>
      <vt:lpstr>Module Implementation</vt:lpstr>
      <vt:lpstr>Project Implementation</vt:lpstr>
      <vt:lpstr>Project Implementation</vt:lpstr>
      <vt:lpstr>Methodology</vt:lpstr>
      <vt:lpstr>Methodology</vt:lpstr>
      <vt:lpstr>Methodology</vt:lpstr>
      <vt:lpstr>Results and Discussion</vt:lpstr>
      <vt:lpstr>Results and Discussion</vt:lpstr>
      <vt:lpstr>Results and Discussion</vt:lpstr>
      <vt:lpstr>Results and Discussion</vt:lpstr>
      <vt:lpstr>Results and Discussion</vt:lpstr>
      <vt:lpstr>Analysis and Interpretation of  Results</vt:lpstr>
      <vt:lpstr> Conclusion </vt:lpstr>
      <vt:lpstr> 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Windows User</dc:creator>
  <cp:lastModifiedBy>Abhiram Ravipati</cp:lastModifiedBy>
  <cp:revision>106</cp:revision>
  <dcterms:created xsi:type="dcterms:W3CDTF">2019-11-06T07:48:53Z</dcterms:created>
  <dcterms:modified xsi:type="dcterms:W3CDTF">2022-04-26T15:56:42Z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422106</vt:lpwstr>
  </property>
  <property fmtid="{D5CDD505-2E9C-101B-9397-08002B2CF9AE}" pid="3" name="NXPowerLiteSettings">
    <vt:lpwstr>F7000400038000</vt:lpwstr>
  </property>
  <property fmtid="{D5CDD505-2E9C-101B-9397-08002B2CF9AE}" pid="4" name="NXPowerLiteVersion">
    <vt:lpwstr>S9.1.2</vt:lpwstr>
  </property>
</Properties>
</file>

<file path=docProps/thumbnail.jpeg>
</file>